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handoutMasterIdLst>
    <p:handoutMasterId r:id="rId34"/>
  </p:handoutMasterIdLst>
  <p:sldIdLst>
    <p:sldId id="258" r:id="rId2"/>
    <p:sldId id="257" r:id="rId3"/>
    <p:sldId id="259" r:id="rId4"/>
    <p:sldId id="260" r:id="rId5"/>
    <p:sldId id="261" r:id="rId6"/>
    <p:sldId id="268" r:id="rId7"/>
    <p:sldId id="262" r:id="rId8"/>
    <p:sldId id="263" r:id="rId9"/>
    <p:sldId id="264" r:id="rId10"/>
    <p:sldId id="265" r:id="rId11"/>
    <p:sldId id="266" r:id="rId12"/>
    <p:sldId id="267" r:id="rId13"/>
    <p:sldId id="269" r:id="rId14"/>
    <p:sldId id="270" r:id="rId15"/>
    <p:sldId id="271" r:id="rId16"/>
    <p:sldId id="286" r:id="rId17"/>
    <p:sldId id="273" r:id="rId18"/>
    <p:sldId id="287" r:id="rId19"/>
    <p:sldId id="288" r:id="rId20"/>
    <p:sldId id="274" r:id="rId21"/>
    <p:sldId id="275" r:id="rId22"/>
    <p:sldId id="289" r:id="rId23"/>
    <p:sldId id="290" r:id="rId24"/>
    <p:sldId id="291" r:id="rId25"/>
    <p:sldId id="292" r:id="rId26"/>
    <p:sldId id="276" r:id="rId27"/>
    <p:sldId id="277" r:id="rId28"/>
    <p:sldId id="280" r:id="rId29"/>
    <p:sldId id="278" r:id="rId30"/>
    <p:sldId id="281" r:id="rId31"/>
    <p:sldId id="279" r:id="rId32"/>
    <p:sldId id="294" r:id="rId33"/>
  </p:sldIdLst>
  <p:sldSz cx="12192000" cy="6858000"/>
  <p:notesSz cx="6858000" cy="9144000"/>
  <p:defaultTextStyle>
    <a:defPPr>
      <a:defRPr lang="es-N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C20"/>
    <a:srgbClr val="D71920"/>
    <a:srgbClr val="C8B160"/>
    <a:srgbClr val="009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72" y="60"/>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NI"/>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Hoja1!$J$24:$J$27</c:f>
              <c:numCache>
                <c:formatCode>0.00</c:formatCode>
                <c:ptCount val="4"/>
                <c:pt idx="0">
                  <c:v>0.2</c:v>
                </c:pt>
                <c:pt idx="1">
                  <c:v>0.4</c:v>
                </c:pt>
                <c:pt idx="2">
                  <c:v>0.2</c:v>
                </c:pt>
                <c:pt idx="3">
                  <c:v>0.2</c:v>
                </c:pt>
              </c:numCache>
            </c:numRef>
          </c:yVal>
          <c:smooth val="0"/>
          <c:extLst>
            <c:ext xmlns:c16="http://schemas.microsoft.com/office/drawing/2014/chart" uri="{C3380CC4-5D6E-409C-BE32-E72D297353CC}">
              <c16:uniqueId val="{00000000-E214-43C0-A25C-8ABC5EFEB135}"/>
            </c:ext>
          </c:extLst>
        </c:ser>
        <c:dLbls>
          <c:showLegendKey val="0"/>
          <c:showVal val="0"/>
          <c:showCatName val="0"/>
          <c:showSerName val="0"/>
          <c:showPercent val="0"/>
          <c:showBubbleSize val="0"/>
        </c:dLbls>
        <c:axId val="1613329648"/>
        <c:axId val="1613324848"/>
      </c:scatterChart>
      <c:valAx>
        <c:axId val="161332964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NI"/>
          </a:p>
        </c:txPr>
        <c:crossAx val="1613324848"/>
        <c:crosses val="autoZero"/>
        <c:crossBetween val="midCat"/>
      </c:valAx>
      <c:valAx>
        <c:axId val="161332484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NI"/>
          </a:p>
        </c:txPr>
        <c:crossAx val="161332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N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NI"/>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7612F-F4F6-49E7-9E06-3D5220FEBB27}" type="datetimeFigureOut">
              <a:rPr lang="es-NI" smtClean="0"/>
              <a:t>26/8/2024</a:t>
            </a:fld>
            <a:endParaRPr lang="es-NI"/>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NI"/>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84567-83D8-42DA-AC87-6626250FF122}" type="slidenum">
              <a:rPr lang="es-NI" smtClean="0"/>
              <a:t>‹Nº›</a:t>
            </a:fld>
            <a:endParaRPr lang="es-NI"/>
          </a:p>
        </p:txBody>
      </p:sp>
    </p:spTree>
    <p:extLst>
      <p:ext uri="{BB962C8B-B14F-4D97-AF65-F5344CB8AC3E}">
        <p14:creationId xmlns:p14="http://schemas.microsoft.com/office/powerpoint/2010/main" val="138373146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906A9-8889-5DA5-D8E3-78F6924833E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NI"/>
          </a:p>
        </p:txBody>
      </p:sp>
      <p:sp>
        <p:nvSpPr>
          <p:cNvPr id="3" name="Subtítulo 2">
            <a:extLst>
              <a:ext uri="{FF2B5EF4-FFF2-40B4-BE49-F238E27FC236}">
                <a16:creationId xmlns:a16="http://schemas.microsoft.com/office/drawing/2014/main" id="{C0C870F5-85B8-7200-B3FB-D6AC2E6EBE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NI"/>
          </a:p>
        </p:txBody>
      </p:sp>
      <p:sp>
        <p:nvSpPr>
          <p:cNvPr id="4" name="Marcador de fecha 3">
            <a:extLst>
              <a:ext uri="{FF2B5EF4-FFF2-40B4-BE49-F238E27FC236}">
                <a16:creationId xmlns:a16="http://schemas.microsoft.com/office/drawing/2014/main" id="{AEA931AE-0FC7-68FF-B101-A2192823538E}"/>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5" name="Marcador de pie de página 4">
            <a:extLst>
              <a:ext uri="{FF2B5EF4-FFF2-40B4-BE49-F238E27FC236}">
                <a16:creationId xmlns:a16="http://schemas.microsoft.com/office/drawing/2014/main" id="{8EED3AEE-104C-17DB-B654-05C41E69DC65}"/>
              </a:ext>
            </a:extLst>
          </p:cNvPr>
          <p:cNvSpPr>
            <a:spLocks noGrp="1"/>
          </p:cNvSpPr>
          <p:nvPr>
            <p:ph type="ftr" sz="quarter" idx="11"/>
          </p:nvPr>
        </p:nvSpPr>
        <p:spPr/>
        <p:txBody>
          <a:bodyPr/>
          <a:lstStyle/>
          <a:p>
            <a:endParaRPr lang="es-NI"/>
          </a:p>
        </p:txBody>
      </p:sp>
      <p:sp>
        <p:nvSpPr>
          <p:cNvPr id="6" name="Marcador de número de diapositiva 5">
            <a:extLst>
              <a:ext uri="{FF2B5EF4-FFF2-40B4-BE49-F238E27FC236}">
                <a16:creationId xmlns:a16="http://schemas.microsoft.com/office/drawing/2014/main" id="{F350E89B-4610-E328-7647-DEC443C12BDA}"/>
              </a:ext>
            </a:extLst>
          </p:cNvPr>
          <p:cNvSpPr>
            <a:spLocks noGrp="1"/>
          </p:cNvSpPr>
          <p:nvPr>
            <p:ph type="sldNum" sz="quarter" idx="12"/>
          </p:nvPr>
        </p:nvSpPr>
        <p:spPr/>
        <p:txBody>
          <a:bodyPr/>
          <a:lstStyle/>
          <a:p>
            <a:fld id="{8A41CA85-CEDC-461F-A2BA-6F62C47004EA}" type="slidenum">
              <a:rPr lang="es-NI" smtClean="0"/>
              <a:t>‹Nº›</a:t>
            </a:fld>
            <a:endParaRPr lang="es-NI"/>
          </a:p>
        </p:txBody>
      </p:sp>
      <p:sp>
        <p:nvSpPr>
          <p:cNvPr id="7" name="Rectángulo 6">
            <a:extLst>
              <a:ext uri="{FF2B5EF4-FFF2-40B4-BE49-F238E27FC236}">
                <a16:creationId xmlns:a16="http://schemas.microsoft.com/office/drawing/2014/main" id="{DB446741-179A-5AC6-BD79-5E50A9A8EFC1}"/>
              </a:ext>
            </a:extLst>
          </p:cNvPr>
          <p:cNvSpPr/>
          <p:nvPr userDrawn="1"/>
        </p:nvSpPr>
        <p:spPr>
          <a:xfrm>
            <a:off x="0" y="-1"/>
            <a:ext cx="12192000" cy="1122364"/>
          </a:xfrm>
          <a:prstGeom prst="rect">
            <a:avLst/>
          </a:prstGeom>
          <a:solidFill>
            <a:srgbClr val="F47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NI">
              <a:ln>
                <a:noFill/>
              </a:ln>
            </a:endParaRPr>
          </a:p>
        </p:txBody>
      </p:sp>
      <p:pic>
        <p:nvPicPr>
          <p:cNvPr id="8" name="Imagen 7">
            <a:extLst>
              <a:ext uri="{FF2B5EF4-FFF2-40B4-BE49-F238E27FC236}">
                <a16:creationId xmlns:a16="http://schemas.microsoft.com/office/drawing/2014/main" id="{2CF449C8-6E26-2C29-A7C1-45FF73641E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2533" y="-36372"/>
            <a:ext cx="2139467" cy="1195106"/>
          </a:xfrm>
          <a:prstGeom prst="rect">
            <a:avLst/>
          </a:prstGeom>
        </p:spPr>
      </p:pic>
    </p:spTree>
    <p:extLst>
      <p:ext uri="{BB962C8B-B14F-4D97-AF65-F5344CB8AC3E}">
        <p14:creationId xmlns:p14="http://schemas.microsoft.com/office/powerpoint/2010/main" val="217936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4D2EB-BE69-B97B-68AD-4256BC40ACDD}"/>
              </a:ext>
            </a:extLst>
          </p:cNvPr>
          <p:cNvSpPr>
            <a:spLocks noGrp="1"/>
          </p:cNvSpPr>
          <p:nvPr>
            <p:ph type="title"/>
          </p:nvPr>
        </p:nvSpPr>
        <p:spPr/>
        <p:txBody>
          <a:bodyPr/>
          <a:lstStyle/>
          <a:p>
            <a:r>
              <a:rPr lang="es-ES"/>
              <a:t>Haga clic para modificar el estilo de título del patrón</a:t>
            </a:r>
            <a:endParaRPr lang="es-NI"/>
          </a:p>
        </p:txBody>
      </p:sp>
      <p:sp>
        <p:nvSpPr>
          <p:cNvPr id="3" name="Marcador de texto vertical 2">
            <a:extLst>
              <a:ext uri="{FF2B5EF4-FFF2-40B4-BE49-F238E27FC236}">
                <a16:creationId xmlns:a16="http://schemas.microsoft.com/office/drawing/2014/main" id="{D42F3727-3AE5-8637-3831-7D41271E000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NI"/>
          </a:p>
        </p:txBody>
      </p:sp>
      <p:sp>
        <p:nvSpPr>
          <p:cNvPr id="4" name="Marcador de fecha 3">
            <a:extLst>
              <a:ext uri="{FF2B5EF4-FFF2-40B4-BE49-F238E27FC236}">
                <a16:creationId xmlns:a16="http://schemas.microsoft.com/office/drawing/2014/main" id="{583EE8D0-401C-1560-844A-6D1E74AE2D75}"/>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5" name="Marcador de pie de página 4">
            <a:extLst>
              <a:ext uri="{FF2B5EF4-FFF2-40B4-BE49-F238E27FC236}">
                <a16:creationId xmlns:a16="http://schemas.microsoft.com/office/drawing/2014/main" id="{07A4A9FE-E0BC-33AA-0DE2-11AC96568B07}"/>
              </a:ext>
            </a:extLst>
          </p:cNvPr>
          <p:cNvSpPr>
            <a:spLocks noGrp="1"/>
          </p:cNvSpPr>
          <p:nvPr>
            <p:ph type="ftr" sz="quarter" idx="11"/>
          </p:nvPr>
        </p:nvSpPr>
        <p:spPr/>
        <p:txBody>
          <a:bodyPr/>
          <a:lstStyle/>
          <a:p>
            <a:endParaRPr lang="es-NI"/>
          </a:p>
        </p:txBody>
      </p:sp>
      <p:sp>
        <p:nvSpPr>
          <p:cNvPr id="6" name="Marcador de número de diapositiva 5">
            <a:extLst>
              <a:ext uri="{FF2B5EF4-FFF2-40B4-BE49-F238E27FC236}">
                <a16:creationId xmlns:a16="http://schemas.microsoft.com/office/drawing/2014/main" id="{C6E2A508-0334-92C9-8C3C-10322789F6EF}"/>
              </a:ext>
            </a:extLst>
          </p:cNvPr>
          <p:cNvSpPr>
            <a:spLocks noGrp="1"/>
          </p:cNvSpPr>
          <p:nvPr>
            <p:ph type="sldNum" sz="quarter" idx="12"/>
          </p:nvPr>
        </p:nvSpPr>
        <p:spPr/>
        <p:txBody>
          <a:bodyPr/>
          <a:lstStyle/>
          <a:p>
            <a:fld id="{8A41CA85-CEDC-461F-A2BA-6F62C47004EA}" type="slidenum">
              <a:rPr lang="es-NI" smtClean="0"/>
              <a:t>‹Nº›</a:t>
            </a:fld>
            <a:endParaRPr lang="es-NI"/>
          </a:p>
        </p:txBody>
      </p:sp>
    </p:spTree>
    <p:extLst>
      <p:ext uri="{BB962C8B-B14F-4D97-AF65-F5344CB8AC3E}">
        <p14:creationId xmlns:p14="http://schemas.microsoft.com/office/powerpoint/2010/main" val="410854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9120914-4A8D-3EF4-6DA8-C7EB09E2446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NI"/>
          </a:p>
        </p:txBody>
      </p:sp>
      <p:sp>
        <p:nvSpPr>
          <p:cNvPr id="3" name="Marcador de texto vertical 2">
            <a:extLst>
              <a:ext uri="{FF2B5EF4-FFF2-40B4-BE49-F238E27FC236}">
                <a16:creationId xmlns:a16="http://schemas.microsoft.com/office/drawing/2014/main" id="{D28ED15B-C9E7-69C4-42DA-FA20A4CF15B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NI"/>
          </a:p>
        </p:txBody>
      </p:sp>
      <p:sp>
        <p:nvSpPr>
          <p:cNvPr id="4" name="Marcador de fecha 3">
            <a:extLst>
              <a:ext uri="{FF2B5EF4-FFF2-40B4-BE49-F238E27FC236}">
                <a16:creationId xmlns:a16="http://schemas.microsoft.com/office/drawing/2014/main" id="{35CCA8BB-7578-13C4-DF34-1BD2DA74D422}"/>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5" name="Marcador de pie de página 4">
            <a:extLst>
              <a:ext uri="{FF2B5EF4-FFF2-40B4-BE49-F238E27FC236}">
                <a16:creationId xmlns:a16="http://schemas.microsoft.com/office/drawing/2014/main" id="{109F10BA-B43B-51B5-BD7A-246A79969D69}"/>
              </a:ext>
            </a:extLst>
          </p:cNvPr>
          <p:cNvSpPr>
            <a:spLocks noGrp="1"/>
          </p:cNvSpPr>
          <p:nvPr>
            <p:ph type="ftr" sz="quarter" idx="11"/>
          </p:nvPr>
        </p:nvSpPr>
        <p:spPr/>
        <p:txBody>
          <a:bodyPr/>
          <a:lstStyle/>
          <a:p>
            <a:endParaRPr lang="es-NI"/>
          </a:p>
        </p:txBody>
      </p:sp>
      <p:sp>
        <p:nvSpPr>
          <p:cNvPr id="6" name="Marcador de número de diapositiva 5">
            <a:extLst>
              <a:ext uri="{FF2B5EF4-FFF2-40B4-BE49-F238E27FC236}">
                <a16:creationId xmlns:a16="http://schemas.microsoft.com/office/drawing/2014/main" id="{D2E0BF90-528E-0022-9FE2-27689EDEF8F3}"/>
              </a:ext>
            </a:extLst>
          </p:cNvPr>
          <p:cNvSpPr>
            <a:spLocks noGrp="1"/>
          </p:cNvSpPr>
          <p:nvPr>
            <p:ph type="sldNum" sz="quarter" idx="12"/>
          </p:nvPr>
        </p:nvSpPr>
        <p:spPr/>
        <p:txBody>
          <a:bodyPr/>
          <a:lstStyle/>
          <a:p>
            <a:fld id="{8A41CA85-CEDC-461F-A2BA-6F62C47004EA}" type="slidenum">
              <a:rPr lang="es-NI" smtClean="0"/>
              <a:t>‹Nº›</a:t>
            </a:fld>
            <a:endParaRPr lang="es-NI"/>
          </a:p>
        </p:txBody>
      </p:sp>
    </p:spTree>
    <p:extLst>
      <p:ext uri="{BB962C8B-B14F-4D97-AF65-F5344CB8AC3E}">
        <p14:creationId xmlns:p14="http://schemas.microsoft.com/office/powerpoint/2010/main" val="1813990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553B56-F6C8-F394-64C9-6C3853AAFBDA}"/>
              </a:ext>
            </a:extLst>
          </p:cNvPr>
          <p:cNvSpPr>
            <a:spLocks noGrp="1"/>
          </p:cNvSpPr>
          <p:nvPr>
            <p:ph type="title"/>
          </p:nvPr>
        </p:nvSpPr>
        <p:spPr/>
        <p:txBody>
          <a:bodyPr/>
          <a:lstStyle/>
          <a:p>
            <a:r>
              <a:rPr lang="es-ES"/>
              <a:t>Haga clic para modificar el estilo de título del patrón</a:t>
            </a:r>
            <a:endParaRPr lang="es-NI"/>
          </a:p>
        </p:txBody>
      </p:sp>
      <p:sp>
        <p:nvSpPr>
          <p:cNvPr id="3" name="Marcador de contenido 2">
            <a:extLst>
              <a:ext uri="{FF2B5EF4-FFF2-40B4-BE49-F238E27FC236}">
                <a16:creationId xmlns:a16="http://schemas.microsoft.com/office/drawing/2014/main" id="{714BE892-D797-27F0-D670-A363C688BEA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NI"/>
          </a:p>
        </p:txBody>
      </p:sp>
      <p:sp>
        <p:nvSpPr>
          <p:cNvPr id="4" name="Marcador de fecha 3">
            <a:extLst>
              <a:ext uri="{FF2B5EF4-FFF2-40B4-BE49-F238E27FC236}">
                <a16:creationId xmlns:a16="http://schemas.microsoft.com/office/drawing/2014/main" id="{3EBA3B63-A6E0-77CF-6B1C-AECD4C8381C5}"/>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5" name="Marcador de pie de página 4">
            <a:extLst>
              <a:ext uri="{FF2B5EF4-FFF2-40B4-BE49-F238E27FC236}">
                <a16:creationId xmlns:a16="http://schemas.microsoft.com/office/drawing/2014/main" id="{DF779301-AFFB-A89A-3CEE-EC49228BA6D1}"/>
              </a:ext>
            </a:extLst>
          </p:cNvPr>
          <p:cNvSpPr>
            <a:spLocks noGrp="1"/>
          </p:cNvSpPr>
          <p:nvPr>
            <p:ph type="ftr" sz="quarter" idx="11"/>
          </p:nvPr>
        </p:nvSpPr>
        <p:spPr/>
        <p:txBody>
          <a:bodyPr/>
          <a:lstStyle/>
          <a:p>
            <a:endParaRPr lang="es-NI"/>
          </a:p>
        </p:txBody>
      </p:sp>
      <p:sp>
        <p:nvSpPr>
          <p:cNvPr id="6" name="Marcador de número de diapositiva 5">
            <a:extLst>
              <a:ext uri="{FF2B5EF4-FFF2-40B4-BE49-F238E27FC236}">
                <a16:creationId xmlns:a16="http://schemas.microsoft.com/office/drawing/2014/main" id="{B02CE13D-941B-AD13-C872-8BB5A5780F8D}"/>
              </a:ext>
            </a:extLst>
          </p:cNvPr>
          <p:cNvSpPr>
            <a:spLocks noGrp="1"/>
          </p:cNvSpPr>
          <p:nvPr>
            <p:ph type="sldNum" sz="quarter" idx="12"/>
          </p:nvPr>
        </p:nvSpPr>
        <p:spPr/>
        <p:txBody>
          <a:bodyPr/>
          <a:lstStyle/>
          <a:p>
            <a:fld id="{8A41CA85-CEDC-461F-A2BA-6F62C47004EA}" type="slidenum">
              <a:rPr lang="es-NI" smtClean="0"/>
              <a:t>‹Nº›</a:t>
            </a:fld>
            <a:endParaRPr lang="es-NI"/>
          </a:p>
        </p:txBody>
      </p:sp>
      <p:pic>
        <p:nvPicPr>
          <p:cNvPr id="7" name="Imagen 6">
            <a:extLst>
              <a:ext uri="{FF2B5EF4-FFF2-40B4-BE49-F238E27FC236}">
                <a16:creationId xmlns:a16="http://schemas.microsoft.com/office/drawing/2014/main" id="{8061DE75-5BA5-71DE-7D1F-BADF8229E1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1054" y="6921"/>
            <a:ext cx="1040946" cy="581472"/>
          </a:xfrm>
          <a:prstGeom prst="rect">
            <a:avLst/>
          </a:prstGeom>
        </p:spPr>
      </p:pic>
      <p:sp>
        <p:nvSpPr>
          <p:cNvPr id="8" name="Rectángulo 7">
            <a:extLst>
              <a:ext uri="{FF2B5EF4-FFF2-40B4-BE49-F238E27FC236}">
                <a16:creationId xmlns:a16="http://schemas.microsoft.com/office/drawing/2014/main" id="{7C7DA2B3-1245-AEA8-6198-45C16E0B4040}"/>
              </a:ext>
            </a:extLst>
          </p:cNvPr>
          <p:cNvSpPr/>
          <p:nvPr userDrawn="1"/>
        </p:nvSpPr>
        <p:spPr>
          <a:xfrm>
            <a:off x="0" y="6542468"/>
            <a:ext cx="12192000" cy="315532"/>
          </a:xfrm>
          <a:prstGeom prst="rect">
            <a:avLst/>
          </a:prstGeom>
          <a:solidFill>
            <a:srgbClr val="F47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NI">
              <a:ln>
                <a:noFill/>
              </a:ln>
            </a:endParaRPr>
          </a:p>
        </p:txBody>
      </p:sp>
    </p:spTree>
    <p:extLst>
      <p:ext uri="{BB962C8B-B14F-4D97-AF65-F5344CB8AC3E}">
        <p14:creationId xmlns:p14="http://schemas.microsoft.com/office/powerpoint/2010/main" val="716257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D52C3C-5366-80CE-55F6-04096C59276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NI"/>
          </a:p>
        </p:txBody>
      </p:sp>
      <p:sp>
        <p:nvSpPr>
          <p:cNvPr id="3" name="Marcador de texto 2">
            <a:extLst>
              <a:ext uri="{FF2B5EF4-FFF2-40B4-BE49-F238E27FC236}">
                <a16:creationId xmlns:a16="http://schemas.microsoft.com/office/drawing/2014/main" id="{0594AFE2-2C5F-90A5-85DD-F6FE17F1D1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3D0A282-EEF1-2A42-CED8-13CC4EBACE81}"/>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5" name="Marcador de pie de página 4">
            <a:extLst>
              <a:ext uri="{FF2B5EF4-FFF2-40B4-BE49-F238E27FC236}">
                <a16:creationId xmlns:a16="http://schemas.microsoft.com/office/drawing/2014/main" id="{004E25F8-EE36-28ED-63C2-060223335B53}"/>
              </a:ext>
            </a:extLst>
          </p:cNvPr>
          <p:cNvSpPr>
            <a:spLocks noGrp="1"/>
          </p:cNvSpPr>
          <p:nvPr>
            <p:ph type="ftr" sz="quarter" idx="11"/>
          </p:nvPr>
        </p:nvSpPr>
        <p:spPr/>
        <p:txBody>
          <a:bodyPr/>
          <a:lstStyle/>
          <a:p>
            <a:endParaRPr lang="es-NI"/>
          </a:p>
        </p:txBody>
      </p:sp>
      <p:sp>
        <p:nvSpPr>
          <p:cNvPr id="6" name="Marcador de número de diapositiva 5">
            <a:extLst>
              <a:ext uri="{FF2B5EF4-FFF2-40B4-BE49-F238E27FC236}">
                <a16:creationId xmlns:a16="http://schemas.microsoft.com/office/drawing/2014/main" id="{E3800A2A-8342-59A1-6037-C0FB5F3C1A0E}"/>
              </a:ext>
            </a:extLst>
          </p:cNvPr>
          <p:cNvSpPr>
            <a:spLocks noGrp="1"/>
          </p:cNvSpPr>
          <p:nvPr>
            <p:ph type="sldNum" sz="quarter" idx="12"/>
          </p:nvPr>
        </p:nvSpPr>
        <p:spPr/>
        <p:txBody>
          <a:bodyPr/>
          <a:lstStyle/>
          <a:p>
            <a:fld id="{8A41CA85-CEDC-461F-A2BA-6F62C47004EA}" type="slidenum">
              <a:rPr lang="es-NI" smtClean="0"/>
              <a:t>‹Nº›</a:t>
            </a:fld>
            <a:endParaRPr lang="es-NI"/>
          </a:p>
        </p:txBody>
      </p:sp>
      <p:sp>
        <p:nvSpPr>
          <p:cNvPr id="7" name="Rectángulo 6">
            <a:extLst>
              <a:ext uri="{FF2B5EF4-FFF2-40B4-BE49-F238E27FC236}">
                <a16:creationId xmlns:a16="http://schemas.microsoft.com/office/drawing/2014/main" id="{CBD4C8AD-3CB9-24E0-D377-262D9218726F}"/>
              </a:ext>
            </a:extLst>
          </p:cNvPr>
          <p:cNvSpPr/>
          <p:nvPr userDrawn="1"/>
        </p:nvSpPr>
        <p:spPr>
          <a:xfrm>
            <a:off x="0" y="1709738"/>
            <a:ext cx="12192000" cy="5148262"/>
          </a:xfrm>
          <a:prstGeom prst="rect">
            <a:avLst/>
          </a:prstGeom>
          <a:solidFill>
            <a:srgbClr val="F47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NI">
              <a:ln>
                <a:noFill/>
              </a:ln>
            </a:endParaRPr>
          </a:p>
        </p:txBody>
      </p:sp>
      <p:pic>
        <p:nvPicPr>
          <p:cNvPr id="8" name="Imagen 7">
            <a:extLst>
              <a:ext uri="{FF2B5EF4-FFF2-40B4-BE49-F238E27FC236}">
                <a16:creationId xmlns:a16="http://schemas.microsoft.com/office/drawing/2014/main" id="{4EA11F33-5122-098C-F7AA-ADB6874770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910"/>
            <a:ext cx="5306096" cy="1416727"/>
          </a:xfrm>
          <a:prstGeom prst="rect">
            <a:avLst/>
          </a:prstGeom>
        </p:spPr>
      </p:pic>
    </p:spTree>
    <p:extLst>
      <p:ext uri="{BB962C8B-B14F-4D97-AF65-F5344CB8AC3E}">
        <p14:creationId xmlns:p14="http://schemas.microsoft.com/office/powerpoint/2010/main" val="325450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111921-BDEE-EDB0-EC6A-D8C8C81C78F9}"/>
              </a:ext>
            </a:extLst>
          </p:cNvPr>
          <p:cNvSpPr>
            <a:spLocks noGrp="1"/>
          </p:cNvSpPr>
          <p:nvPr>
            <p:ph type="title"/>
          </p:nvPr>
        </p:nvSpPr>
        <p:spPr/>
        <p:txBody>
          <a:bodyPr/>
          <a:lstStyle/>
          <a:p>
            <a:r>
              <a:rPr lang="es-ES"/>
              <a:t>Haga clic para modificar el estilo de título del patrón</a:t>
            </a:r>
            <a:endParaRPr lang="es-NI"/>
          </a:p>
        </p:txBody>
      </p:sp>
      <p:sp>
        <p:nvSpPr>
          <p:cNvPr id="3" name="Marcador de contenido 2">
            <a:extLst>
              <a:ext uri="{FF2B5EF4-FFF2-40B4-BE49-F238E27FC236}">
                <a16:creationId xmlns:a16="http://schemas.microsoft.com/office/drawing/2014/main" id="{84EDA767-336E-9D87-FDC2-C0C39C48363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NI"/>
          </a:p>
        </p:txBody>
      </p:sp>
      <p:sp>
        <p:nvSpPr>
          <p:cNvPr id="4" name="Marcador de contenido 3">
            <a:extLst>
              <a:ext uri="{FF2B5EF4-FFF2-40B4-BE49-F238E27FC236}">
                <a16:creationId xmlns:a16="http://schemas.microsoft.com/office/drawing/2014/main" id="{2666DE64-5CA0-2825-FB7D-AAE7309CFCB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NI"/>
          </a:p>
        </p:txBody>
      </p:sp>
      <p:sp>
        <p:nvSpPr>
          <p:cNvPr id="5" name="Marcador de fecha 4">
            <a:extLst>
              <a:ext uri="{FF2B5EF4-FFF2-40B4-BE49-F238E27FC236}">
                <a16:creationId xmlns:a16="http://schemas.microsoft.com/office/drawing/2014/main" id="{E4880E75-1F1D-D362-9C22-262EBE30A3D9}"/>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6" name="Marcador de pie de página 5">
            <a:extLst>
              <a:ext uri="{FF2B5EF4-FFF2-40B4-BE49-F238E27FC236}">
                <a16:creationId xmlns:a16="http://schemas.microsoft.com/office/drawing/2014/main" id="{B273B1B1-FDF7-3AA3-EED9-5EDC3779D009}"/>
              </a:ext>
            </a:extLst>
          </p:cNvPr>
          <p:cNvSpPr>
            <a:spLocks noGrp="1"/>
          </p:cNvSpPr>
          <p:nvPr>
            <p:ph type="ftr" sz="quarter" idx="11"/>
          </p:nvPr>
        </p:nvSpPr>
        <p:spPr/>
        <p:txBody>
          <a:bodyPr/>
          <a:lstStyle/>
          <a:p>
            <a:endParaRPr lang="es-NI"/>
          </a:p>
        </p:txBody>
      </p:sp>
      <p:sp>
        <p:nvSpPr>
          <p:cNvPr id="7" name="Marcador de número de diapositiva 6">
            <a:extLst>
              <a:ext uri="{FF2B5EF4-FFF2-40B4-BE49-F238E27FC236}">
                <a16:creationId xmlns:a16="http://schemas.microsoft.com/office/drawing/2014/main" id="{BF10C0ED-2317-9CC1-29BC-D0F906CF4F77}"/>
              </a:ext>
            </a:extLst>
          </p:cNvPr>
          <p:cNvSpPr>
            <a:spLocks noGrp="1"/>
          </p:cNvSpPr>
          <p:nvPr>
            <p:ph type="sldNum" sz="quarter" idx="12"/>
          </p:nvPr>
        </p:nvSpPr>
        <p:spPr/>
        <p:txBody>
          <a:bodyPr/>
          <a:lstStyle/>
          <a:p>
            <a:fld id="{8A41CA85-CEDC-461F-A2BA-6F62C47004EA}" type="slidenum">
              <a:rPr lang="es-NI" smtClean="0"/>
              <a:t>‹Nº›</a:t>
            </a:fld>
            <a:endParaRPr lang="es-NI"/>
          </a:p>
        </p:txBody>
      </p:sp>
      <p:sp>
        <p:nvSpPr>
          <p:cNvPr id="8" name="Rectángulo 7">
            <a:extLst>
              <a:ext uri="{FF2B5EF4-FFF2-40B4-BE49-F238E27FC236}">
                <a16:creationId xmlns:a16="http://schemas.microsoft.com/office/drawing/2014/main" id="{2C8BAB41-3DA9-314A-9B2D-628BB21FDBA3}"/>
              </a:ext>
            </a:extLst>
          </p:cNvPr>
          <p:cNvSpPr/>
          <p:nvPr userDrawn="1"/>
        </p:nvSpPr>
        <p:spPr>
          <a:xfrm>
            <a:off x="0" y="6542468"/>
            <a:ext cx="12192000" cy="315532"/>
          </a:xfrm>
          <a:prstGeom prst="rect">
            <a:avLst/>
          </a:prstGeom>
          <a:solidFill>
            <a:srgbClr val="F47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NI">
              <a:ln>
                <a:noFill/>
              </a:ln>
            </a:endParaRPr>
          </a:p>
        </p:txBody>
      </p:sp>
      <p:pic>
        <p:nvPicPr>
          <p:cNvPr id="9" name="Imagen 8">
            <a:extLst>
              <a:ext uri="{FF2B5EF4-FFF2-40B4-BE49-F238E27FC236}">
                <a16:creationId xmlns:a16="http://schemas.microsoft.com/office/drawing/2014/main" id="{E7E5C059-0BC1-050D-D981-D918E394A8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1054" y="6921"/>
            <a:ext cx="1040946" cy="581472"/>
          </a:xfrm>
          <a:prstGeom prst="rect">
            <a:avLst/>
          </a:prstGeom>
        </p:spPr>
      </p:pic>
    </p:spTree>
    <p:extLst>
      <p:ext uri="{BB962C8B-B14F-4D97-AF65-F5344CB8AC3E}">
        <p14:creationId xmlns:p14="http://schemas.microsoft.com/office/powerpoint/2010/main" val="64058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09C68B-3DFC-0E2A-B88F-5F871369054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NI"/>
          </a:p>
        </p:txBody>
      </p:sp>
      <p:sp>
        <p:nvSpPr>
          <p:cNvPr id="3" name="Marcador de texto 2">
            <a:extLst>
              <a:ext uri="{FF2B5EF4-FFF2-40B4-BE49-F238E27FC236}">
                <a16:creationId xmlns:a16="http://schemas.microsoft.com/office/drawing/2014/main" id="{89B04E37-9DBA-184D-E25D-8D8FFC76CF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0A19236-3E16-9E8C-2CE3-8EE947D7EDF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NI"/>
          </a:p>
        </p:txBody>
      </p:sp>
      <p:sp>
        <p:nvSpPr>
          <p:cNvPr id="5" name="Marcador de texto 4">
            <a:extLst>
              <a:ext uri="{FF2B5EF4-FFF2-40B4-BE49-F238E27FC236}">
                <a16:creationId xmlns:a16="http://schemas.microsoft.com/office/drawing/2014/main" id="{EE5A5785-C006-62FD-6048-741FEDF8E3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C46E028-78FB-B4C1-A422-C86CB031158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NI"/>
          </a:p>
        </p:txBody>
      </p:sp>
      <p:sp>
        <p:nvSpPr>
          <p:cNvPr id="7" name="Marcador de fecha 6">
            <a:extLst>
              <a:ext uri="{FF2B5EF4-FFF2-40B4-BE49-F238E27FC236}">
                <a16:creationId xmlns:a16="http://schemas.microsoft.com/office/drawing/2014/main" id="{E567C43B-5EE5-D208-515A-A6915730E5EE}"/>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8" name="Marcador de pie de página 7">
            <a:extLst>
              <a:ext uri="{FF2B5EF4-FFF2-40B4-BE49-F238E27FC236}">
                <a16:creationId xmlns:a16="http://schemas.microsoft.com/office/drawing/2014/main" id="{F66EC3CB-6AC0-E5D1-5762-1B39D1C5B436}"/>
              </a:ext>
            </a:extLst>
          </p:cNvPr>
          <p:cNvSpPr>
            <a:spLocks noGrp="1"/>
          </p:cNvSpPr>
          <p:nvPr>
            <p:ph type="ftr" sz="quarter" idx="11"/>
          </p:nvPr>
        </p:nvSpPr>
        <p:spPr/>
        <p:txBody>
          <a:bodyPr/>
          <a:lstStyle/>
          <a:p>
            <a:endParaRPr lang="es-NI"/>
          </a:p>
        </p:txBody>
      </p:sp>
      <p:sp>
        <p:nvSpPr>
          <p:cNvPr id="9" name="Marcador de número de diapositiva 8">
            <a:extLst>
              <a:ext uri="{FF2B5EF4-FFF2-40B4-BE49-F238E27FC236}">
                <a16:creationId xmlns:a16="http://schemas.microsoft.com/office/drawing/2014/main" id="{72AE0D43-7394-BB93-AFBB-D2BDBA0E30D9}"/>
              </a:ext>
            </a:extLst>
          </p:cNvPr>
          <p:cNvSpPr>
            <a:spLocks noGrp="1"/>
          </p:cNvSpPr>
          <p:nvPr>
            <p:ph type="sldNum" sz="quarter" idx="12"/>
          </p:nvPr>
        </p:nvSpPr>
        <p:spPr/>
        <p:txBody>
          <a:bodyPr/>
          <a:lstStyle/>
          <a:p>
            <a:fld id="{8A41CA85-CEDC-461F-A2BA-6F62C47004EA}" type="slidenum">
              <a:rPr lang="es-NI" smtClean="0"/>
              <a:t>‹Nº›</a:t>
            </a:fld>
            <a:endParaRPr lang="es-NI"/>
          </a:p>
        </p:txBody>
      </p:sp>
    </p:spTree>
    <p:extLst>
      <p:ext uri="{BB962C8B-B14F-4D97-AF65-F5344CB8AC3E}">
        <p14:creationId xmlns:p14="http://schemas.microsoft.com/office/powerpoint/2010/main" val="1150050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E0934-9263-9113-F578-46B0423EAFED}"/>
              </a:ext>
            </a:extLst>
          </p:cNvPr>
          <p:cNvSpPr>
            <a:spLocks noGrp="1"/>
          </p:cNvSpPr>
          <p:nvPr>
            <p:ph type="title"/>
          </p:nvPr>
        </p:nvSpPr>
        <p:spPr/>
        <p:txBody>
          <a:bodyPr/>
          <a:lstStyle/>
          <a:p>
            <a:r>
              <a:rPr lang="es-ES"/>
              <a:t>Haga clic para modificar el estilo de título del patrón</a:t>
            </a:r>
            <a:endParaRPr lang="es-NI"/>
          </a:p>
        </p:txBody>
      </p:sp>
      <p:sp>
        <p:nvSpPr>
          <p:cNvPr id="3" name="Marcador de fecha 2">
            <a:extLst>
              <a:ext uri="{FF2B5EF4-FFF2-40B4-BE49-F238E27FC236}">
                <a16:creationId xmlns:a16="http://schemas.microsoft.com/office/drawing/2014/main" id="{6F1D9B94-A00D-F2F1-438C-787202D12FC9}"/>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4" name="Marcador de pie de página 3">
            <a:extLst>
              <a:ext uri="{FF2B5EF4-FFF2-40B4-BE49-F238E27FC236}">
                <a16:creationId xmlns:a16="http://schemas.microsoft.com/office/drawing/2014/main" id="{3781332B-D0CB-695C-A302-978BAC811CF6}"/>
              </a:ext>
            </a:extLst>
          </p:cNvPr>
          <p:cNvSpPr>
            <a:spLocks noGrp="1"/>
          </p:cNvSpPr>
          <p:nvPr>
            <p:ph type="ftr" sz="quarter" idx="11"/>
          </p:nvPr>
        </p:nvSpPr>
        <p:spPr/>
        <p:txBody>
          <a:bodyPr/>
          <a:lstStyle/>
          <a:p>
            <a:endParaRPr lang="es-NI"/>
          </a:p>
        </p:txBody>
      </p:sp>
      <p:sp>
        <p:nvSpPr>
          <p:cNvPr id="5" name="Marcador de número de diapositiva 4">
            <a:extLst>
              <a:ext uri="{FF2B5EF4-FFF2-40B4-BE49-F238E27FC236}">
                <a16:creationId xmlns:a16="http://schemas.microsoft.com/office/drawing/2014/main" id="{9E0AC59E-3448-E46F-7EEC-35E511D3AC57}"/>
              </a:ext>
            </a:extLst>
          </p:cNvPr>
          <p:cNvSpPr>
            <a:spLocks noGrp="1"/>
          </p:cNvSpPr>
          <p:nvPr>
            <p:ph type="sldNum" sz="quarter" idx="12"/>
          </p:nvPr>
        </p:nvSpPr>
        <p:spPr/>
        <p:txBody>
          <a:bodyPr/>
          <a:lstStyle/>
          <a:p>
            <a:fld id="{8A41CA85-CEDC-461F-A2BA-6F62C47004EA}" type="slidenum">
              <a:rPr lang="es-NI" smtClean="0"/>
              <a:t>‹Nº›</a:t>
            </a:fld>
            <a:endParaRPr lang="es-NI"/>
          </a:p>
        </p:txBody>
      </p:sp>
    </p:spTree>
    <p:extLst>
      <p:ext uri="{BB962C8B-B14F-4D97-AF65-F5344CB8AC3E}">
        <p14:creationId xmlns:p14="http://schemas.microsoft.com/office/powerpoint/2010/main" val="246846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D3BD1B3-30FF-9B94-7C68-1284B5E1D216}"/>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3" name="Marcador de pie de página 2">
            <a:extLst>
              <a:ext uri="{FF2B5EF4-FFF2-40B4-BE49-F238E27FC236}">
                <a16:creationId xmlns:a16="http://schemas.microsoft.com/office/drawing/2014/main" id="{1359DC78-8061-FF2E-4466-79B66AA7FFEA}"/>
              </a:ext>
            </a:extLst>
          </p:cNvPr>
          <p:cNvSpPr>
            <a:spLocks noGrp="1"/>
          </p:cNvSpPr>
          <p:nvPr>
            <p:ph type="ftr" sz="quarter" idx="11"/>
          </p:nvPr>
        </p:nvSpPr>
        <p:spPr/>
        <p:txBody>
          <a:bodyPr/>
          <a:lstStyle/>
          <a:p>
            <a:endParaRPr lang="es-NI"/>
          </a:p>
        </p:txBody>
      </p:sp>
      <p:sp>
        <p:nvSpPr>
          <p:cNvPr id="4" name="Marcador de número de diapositiva 3">
            <a:extLst>
              <a:ext uri="{FF2B5EF4-FFF2-40B4-BE49-F238E27FC236}">
                <a16:creationId xmlns:a16="http://schemas.microsoft.com/office/drawing/2014/main" id="{1E85633F-03EE-BB28-B387-E8B5FA825C16}"/>
              </a:ext>
            </a:extLst>
          </p:cNvPr>
          <p:cNvSpPr>
            <a:spLocks noGrp="1"/>
          </p:cNvSpPr>
          <p:nvPr>
            <p:ph type="sldNum" sz="quarter" idx="12"/>
          </p:nvPr>
        </p:nvSpPr>
        <p:spPr/>
        <p:txBody>
          <a:bodyPr/>
          <a:lstStyle/>
          <a:p>
            <a:fld id="{8A41CA85-CEDC-461F-A2BA-6F62C47004EA}" type="slidenum">
              <a:rPr lang="es-NI" smtClean="0"/>
              <a:t>‹Nº›</a:t>
            </a:fld>
            <a:endParaRPr lang="es-NI"/>
          </a:p>
        </p:txBody>
      </p:sp>
      <p:sp>
        <p:nvSpPr>
          <p:cNvPr id="5" name="Rectángulo 4">
            <a:extLst>
              <a:ext uri="{FF2B5EF4-FFF2-40B4-BE49-F238E27FC236}">
                <a16:creationId xmlns:a16="http://schemas.microsoft.com/office/drawing/2014/main" id="{7A0D9E08-4ABF-D86B-26D9-6E2765465103}"/>
              </a:ext>
            </a:extLst>
          </p:cNvPr>
          <p:cNvSpPr/>
          <p:nvPr userDrawn="1"/>
        </p:nvSpPr>
        <p:spPr>
          <a:xfrm>
            <a:off x="0" y="6349284"/>
            <a:ext cx="12192000" cy="508715"/>
          </a:xfrm>
          <a:prstGeom prst="rect">
            <a:avLst/>
          </a:prstGeom>
          <a:solidFill>
            <a:srgbClr val="F47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NI">
              <a:ln>
                <a:noFill/>
              </a:ln>
            </a:endParaRPr>
          </a:p>
        </p:txBody>
      </p:sp>
      <p:pic>
        <p:nvPicPr>
          <p:cNvPr id="6" name="Imagen 5">
            <a:extLst>
              <a:ext uri="{FF2B5EF4-FFF2-40B4-BE49-F238E27FC236}">
                <a16:creationId xmlns:a16="http://schemas.microsoft.com/office/drawing/2014/main" id="{C99C23B1-E388-2389-924B-9B83F61DC9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02455" y="2253803"/>
            <a:ext cx="7187089" cy="1918952"/>
          </a:xfrm>
          <a:prstGeom prst="rect">
            <a:avLst/>
          </a:prstGeom>
        </p:spPr>
      </p:pic>
    </p:spTree>
    <p:extLst>
      <p:ext uri="{BB962C8B-B14F-4D97-AF65-F5344CB8AC3E}">
        <p14:creationId xmlns:p14="http://schemas.microsoft.com/office/powerpoint/2010/main" val="148259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E71D1F-B995-F560-7BF2-293B5FF51B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NI"/>
          </a:p>
        </p:txBody>
      </p:sp>
      <p:sp>
        <p:nvSpPr>
          <p:cNvPr id="3" name="Marcador de contenido 2">
            <a:extLst>
              <a:ext uri="{FF2B5EF4-FFF2-40B4-BE49-F238E27FC236}">
                <a16:creationId xmlns:a16="http://schemas.microsoft.com/office/drawing/2014/main" id="{8352FC97-6929-53CC-6304-D7A90E0E86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NI"/>
          </a:p>
        </p:txBody>
      </p:sp>
      <p:sp>
        <p:nvSpPr>
          <p:cNvPr id="4" name="Marcador de texto 3">
            <a:extLst>
              <a:ext uri="{FF2B5EF4-FFF2-40B4-BE49-F238E27FC236}">
                <a16:creationId xmlns:a16="http://schemas.microsoft.com/office/drawing/2014/main" id="{F5C464C3-843D-4E6D-167A-DEBD9AB33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80D033F-51EB-059E-0804-46EFE432638A}"/>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6" name="Marcador de pie de página 5">
            <a:extLst>
              <a:ext uri="{FF2B5EF4-FFF2-40B4-BE49-F238E27FC236}">
                <a16:creationId xmlns:a16="http://schemas.microsoft.com/office/drawing/2014/main" id="{BCF40D35-0394-D459-9327-B09A8A99D708}"/>
              </a:ext>
            </a:extLst>
          </p:cNvPr>
          <p:cNvSpPr>
            <a:spLocks noGrp="1"/>
          </p:cNvSpPr>
          <p:nvPr>
            <p:ph type="ftr" sz="quarter" idx="11"/>
          </p:nvPr>
        </p:nvSpPr>
        <p:spPr/>
        <p:txBody>
          <a:bodyPr/>
          <a:lstStyle/>
          <a:p>
            <a:endParaRPr lang="es-NI"/>
          </a:p>
        </p:txBody>
      </p:sp>
      <p:sp>
        <p:nvSpPr>
          <p:cNvPr id="7" name="Marcador de número de diapositiva 6">
            <a:extLst>
              <a:ext uri="{FF2B5EF4-FFF2-40B4-BE49-F238E27FC236}">
                <a16:creationId xmlns:a16="http://schemas.microsoft.com/office/drawing/2014/main" id="{8C8E0C06-70A5-0E85-A75A-B4779CBD0333}"/>
              </a:ext>
            </a:extLst>
          </p:cNvPr>
          <p:cNvSpPr>
            <a:spLocks noGrp="1"/>
          </p:cNvSpPr>
          <p:nvPr>
            <p:ph type="sldNum" sz="quarter" idx="12"/>
          </p:nvPr>
        </p:nvSpPr>
        <p:spPr/>
        <p:txBody>
          <a:bodyPr/>
          <a:lstStyle/>
          <a:p>
            <a:fld id="{8A41CA85-CEDC-461F-A2BA-6F62C47004EA}" type="slidenum">
              <a:rPr lang="es-NI" smtClean="0"/>
              <a:t>‹Nº›</a:t>
            </a:fld>
            <a:endParaRPr lang="es-NI"/>
          </a:p>
        </p:txBody>
      </p:sp>
    </p:spTree>
    <p:extLst>
      <p:ext uri="{BB962C8B-B14F-4D97-AF65-F5344CB8AC3E}">
        <p14:creationId xmlns:p14="http://schemas.microsoft.com/office/powerpoint/2010/main" val="288151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0841B-B9B5-F0F9-9609-603EBFDAE1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NI"/>
          </a:p>
        </p:txBody>
      </p:sp>
      <p:sp>
        <p:nvSpPr>
          <p:cNvPr id="3" name="Marcador de posición de imagen 2">
            <a:extLst>
              <a:ext uri="{FF2B5EF4-FFF2-40B4-BE49-F238E27FC236}">
                <a16:creationId xmlns:a16="http://schemas.microsoft.com/office/drawing/2014/main" id="{CA12FBAE-38D0-7CB7-8A46-AEF4C5E493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NI"/>
          </a:p>
        </p:txBody>
      </p:sp>
      <p:sp>
        <p:nvSpPr>
          <p:cNvPr id="4" name="Marcador de texto 3">
            <a:extLst>
              <a:ext uri="{FF2B5EF4-FFF2-40B4-BE49-F238E27FC236}">
                <a16:creationId xmlns:a16="http://schemas.microsoft.com/office/drawing/2014/main" id="{CF6496D0-4865-7CE5-478A-1CC461E1A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A6B57F-66AD-4230-BDDE-68024F1EC7DE}"/>
              </a:ext>
            </a:extLst>
          </p:cNvPr>
          <p:cNvSpPr>
            <a:spLocks noGrp="1"/>
          </p:cNvSpPr>
          <p:nvPr>
            <p:ph type="dt" sz="half" idx="10"/>
          </p:nvPr>
        </p:nvSpPr>
        <p:spPr/>
        <p:txBody>
          <a:bodyPr/>
          <a:lstStyle/>
          <a:p>
            <a:fld id="{6287DF15-A842-425C-B60E-8880DECF52DA}" type="datetimeFigureOut">
              <a:rPr lang="es-NI" smtClean="0"/>
              <a:t>26/8/2024</a:t>
            </a:fld>
            <a:endParaRPr lang="es-NI"/>
          </a:p>
        </p:txBody>
      </p:sp>
      <p:sp>
        <p:nvSpPr>
          <p:cNvPr id="6" name="Marcador de pie de página 5">
            <a:extLst>
              <a:ext uri="{FF2B5EF4-FFF2-40B4-BE49-F238E27FC236}">
                <a16:creationId xmlns:a16="http://schemas.microsoft.com/office/drawing/2014/main" id="{CDA40DFA-EF34-648A-858E-488D53B6683B}"/>
              </a:ext>
            </a:extLst>
          </p:cNvPr>
          <p:cNvSpPr>
            <a:spLocks noGrp="1"/>
          </p:cNvSpPr>
          <p:nvPr>
            <p:ph type="ftr" sz="quarter" idx="11"/>
          </p:nvPr>
        </p:nvSpPr>
        <p:spPr/>
        <p:txBody>
          <a:bodyPr/>
          <a:lstStyle/>
          <a:p>
            <a:endParaRPr lang="es-NI"/>
          </a:p>
        </p:txBody>
      </p:sp>
      <p:sp>
        <p:nvSpPr>
          <p:cNvPr id="7" name="Marcador de número de diapositiva 6">
            <a:extLst>
              <a:ext uri="{FF2B5EF4-FFF2-40B4-BE49-F238E27FC236}">
                <a16:creationId xmlns:a16="http://schemas.microsoft.com/office/drawing/2014/main" id="{16877BCF-7B51-570A-4F6A-4E1359D1A0EF}"/>
              </a:ext>
            </a:extLst>
          </p:cNvPr>
          <p:cNvSpPr>
            <a:spLocks noGrp="1"/>
          </p:cNvSpPr>
          <p:nvPr>
            <p:ph type="sldNum" sz="quarter" idx="12"/>
          </p:nvPr>
        </p:nvSpPr>
        <p:spPr/>
        <p:txBody>
          <a:bodyPr/>
          <a:lstStyle/>
          <a:p>
            <a:fld id="{8A41CA85-CEDC-461F-A2BA-6F62C47004EA}" type="slidenum">
              <a:rPr lang="es-NI" smtClean="0"/>
              <a:t>‹Nº›</a:t>
            </a:fld>
            <a:endParaRPr lang="es-NI"/>
          </a:p>
        </p:txBody>
      </p:sp>
    </p:spTree>
    <p:extLst>
      <p:ext uri="{BB962C8B-B14F-4D97-AF65-F5344CB8AC3E}">
        <p14:creationId xmlns:p14="http://schemas.microsoft.com/office/powerpoint/2010/main" val="1940634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3BC7131-E516-7F75-0022-6EF374B55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NI"/>
          </a:p>
        </p:txBody>
      </p:sp>
      <p:sp>
        <p:nvSpPr>
          <p:cNvPr id="3" name="Marcador de texto 2">
            <a:extLst>
              <a:ext uri="{FF2B5EF4-FFF2-40B4-BE49-F238E27FC236}">
                <a16:creationId xmlns:a16="http://schemas.microsoft.com/office/drawing/2014/main" id="{C1C2F749-5A4F-B4E4-4894-69176502A0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NI"/>
          </a:p>
        </p:txBody>
      </p:sp>
      <p:sp>
        <p:nvSpPr>
          <p:cNvPr id="4" name="Marcador de fecha 3">
            <a:extLst>
              <a:ext uri="{FF2B5EF4-FFF2-40B4-BE49-F238E27FC236}">
                <a16:creationId xmlns:a16="http://schemas.microsoft.com/office/drawing/2014/main" id="{95CDE8D7-24E5-E8C1-19B0-4C2512CEAA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7DF15-A842-425C-B60E-8880DECF52DA}" type="datetimeFigureOut">
              <a:rPr lang="es-NI" smtClean="0"/>
              <a:t>26/8/2024</a:t>
            </a:fld>
            <a:endParaRPr lang="es-NI"/>
          </a:p>
        </p:txBody>
      </p:sp>
      <p:sp>
        <p:nvSpPr>
          <p:cNvPr id="5" name="Marcador de pie de página 4">
            <a:extLst>
              <a:ext uri="{FF2B5EF4-FFF2-40B4-BE49-F238E27FC236}">
                <a16:creationId xmlns:a16="http://schemas.microsoft.com/office/drawing/2014/main" id="{30504160-B891-AA44-8841-54D0308BE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NI"/>
          </a:p>
        </p:txBody>
      </p:sp>
      <p:sp>
        <p:nvSpPr>
          <p:cNvPr id="6" name="Marcador de número de diapositiva 5">
            <a:extLst>
              <a:ext uri="{FF2B5EF4-FFF2-40B4-BE49-F238E27FC236}">
                <a16:creationId xmlns:a16="http://schemas.microsoft.com/office/drawing/2014/main" id="{D6FB5E00-87FD-2D84-812C-913DD2B41D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1CA85-CEDC-461F-A2BA-6F62C47004EA}" type="slidenum">
              <a:rPr lang="es-NI" smtClean="0"/>
              <a:t>‹Nº›</a:t>
            </a:fld>
            <a:endParaRPr lang="es-NI"/>
          </a:p>
        </p:txBody>
      </p:sp>
    </p:spTree>
    <p:extLst>
      <p:ext uri="{BB962C8B-B14F-4D97-AF65-F5344CB8AC3E}">
        <p14:creationId xmlns:p14="http://schemas.microsoft.com/office/powerpoint/2010/main" val="5951871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N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Excel_Worksheet.xlsx"/><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8" Type="http://schemas.openxmlformats.org/officeDocument/2006/relationships/package" Target="../embeddings/Microsoft_Excel_Worksheet4.xlsx"/><Relationship Id="rId3" Type="http://schemas.openxmlformats.org/officeDocument/2006/relationships/image" Target="../media/image31.emf"/><Relationship Id="rId7" Type="http://schemas.openxmlformats.org/officeDocument/2006/relationships/image" Target="../media/image33.emf"/><Relationship Id="rId2" Type="http://schemas.openxmlformats.org/officeDocument/2006/relationships/package" Target="../embeddings/Microsoft_Excel_Worksheet1.xlsx"/><Relationship Id="rId1" Type="http://schemas.openxmlformats.org/officeDocument/2006/relationships/slideLayout" Target="../slideLayouts/slideLayout4.xml"/><Relationship Id="rId6" Type="http://schemas.openxmlformats.org/officeDocument/2006/relationships/package" Target="../embeddings/Microsoft_Excel_Worksheet3.xlsx"/><Relationship Id="rId5" Type="http://schemas.openxmlformats.org/officeDocument/2006/relationships/image" Target="../media/image32.emf"/><Relationship Id="rId10" Type="http://schemas.openxmlformats.org/officeDocument/2006/relationships/image" Target="../media/image35.png"/><Relationship Id="rId4" Type="http://schemas.openxmlformats.org/officeDocument/2006/relationships/package" Target="../embeddings/Microsoft_Excel_Worksheet2.xlsx"/><Relationship Id="rId9" Type="http://schemas.openxmlformats.org/officeDocument/2006/relationships/image" Target="../media/image3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package" Target="../embeddings/Microsoft_Excel_Worksheet5.xlsx"/><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emf"/><Relationship Id="rId7" Type="http://schemas.openxmlformats.org/officeDocument/2006/relationships/image" Target="../media/image41.png"/><Relationship Id="rId2" Type="http://schemas.openxmlformats.org/officeDocument/2006/relationships/package" Target="../embeddings/Microsoft_Excel_Worksheet6.xlsx"/><Relationship Id="rId1" Type="http://schemas.openxmlformats.org/officeDocument/2006/relationships/slideLayout" Target="../slideLayouts/slideLayout4.xml"/><Relationship Id="rId6" Type="http://schemas.openxmlformats.org/officeDocument/2006/relationships/image" Target="../media/image40.emf"/><Relationship Id="rId5" Type="http://schemas.openxmlformats.org/officeDocument/2006/relationships/package" Target="../embeddings/Microsoft_Excel_Worksheet8.xlsx"/><Relationship Id="rId4" Type="http://schemas.openxmlformats.org/officeDocument/2006/relationships/package" Target="../embeddings/Microsoft_Excel_Worksheet7.xlsx"/></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package" Target="../embeddings/Microsoft_Excel_Worksheet9.xlsx"/><Relationship Id="rId7" Type="http://schemas.openxmlformats.org/officeDocument/2006/relationships/package" Target="../embeddings/Microsoft_Excel_Worksheet11.xlsx"/><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1.emf"/><Relationship Id="rId5" Type="http://schemas.openxmlformats.org/officeDocument/2006/relationships/package" Target="../embeddings/Microsoft_Excel_Worksheet10.xlsx"/><Relationship Id="rId4" Type="http://schemas.openxmlformats.org/officeDocument/2006/relationships/image" Target="../media/image50.emf"/><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monografias.com/trabajos7/regi/regi.shtml"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NI" dirty="0"/>
              <a:t>Estadística II</a:t>
            </a:r>
          </a:p>
        </p:txBody>
      </p:sp>
      <p:sp>
        <p:nvSpPr>
          <p:cNvPr id="3" name="Marcador de texto 2"/>
          <p:cNvSpPr>
            <a:spLocks noGrp="1"/>
          </p:cNvSpPr>
          <p:nvPr>
            <p:ph type="body" idx="1"/>
          </p:nvPr>
        </p:nvSpPr>
        <p:spPr/>
        <p:txBody>
          <a:bodyPr>
            <a:normAutofit/>
          </a:bodyPr>
          <a:lstStyle/>
          <a:p>
            <a:pPr algn="ctr"/>
            <a:r>
              <a:rPr lang="es-MX" sz="3200" b="1" dirty="0">
                <a:solidFill>
                  <a:schemeClr val="accent1"/>
                </a:solidFill>
              </a:rPr>
              <a:t>I UNIDAD: Distribución muestral de la media y proporciones, cálculo de la media, varianza y desviación estándar, para poblaciones finitas e infinitas.</a:t>
            </a:r>
            <a:endParaRPr lang="es-NI" sz="3200" b="1" dirty="0">
              <a:solidFill>
                <a:schemeClr val="accent1"/>
              </a:solidFill>
            </a:endParaRPr>
          </a:p>
        </p:txBody>
      </p:sp>
    </p:spTree>
    <p:extLst>
      <p:ext uri="{BB962C8B-B14F-4D97-AF65-F5344CB8AC3E}">
        <p14:creationId xmlns:p14="http://schemas.microsoft.com/office/powerpoint/2010/main" val="771560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441A50A-86AA-BAA7-F897-7E8D064CA6FB}"/>
              </a:ext>
            </a:extLst>
          </p:cNvPr>
          <p:cNvSpPr>
            <a:spLocks noGrp="1"/>
          </p:cNvSpPr>
          <p:nvPr>
            <p:ph sz="half" idx="1"/>
          </p:nvPr>
        </p:nvSpPr>
        <p:spPr>
          <a:xfrm>
            <a:off x="148884" y="1348911"/>
            <a:ext cx="11049000" cy="1338837"/>
          </a:xfrm>
        </p:spPr>
        <p:txBody>
          <a:bodyPr>
            <a:noAutofit/>
          </a:bodyPr>
          <a:lstStyle/>
          <a:p>
            <a:pPr algn="just"/>
            <a:r>
              <a:rPr lang="es-MX" sz="2000" dirty="0"/>
              <a:t>Se analizan muestras de agua de un río para estudiar el índice de diversidad de especies. Este índice se utiliza para medir el efecto de una perturbación, como la contaminación del agua, en seres vivos. Puede determinarse la diversidad de la población antes y después de la perturbación. Si el índice tras la perturbación es mucho mas pequeño indica que la perturbación ha tenido efectos negativos. Para esto, se decide extraer una muestra aleatoria simple de tamaño 8 </a:t>
            </a:r>
            <a:endParaRPr lang="es-NI" sz="2000" dirty="0"/>
          </a:p>
        </p:txBody>
      </p:sp>
      <p:sp>
        <p:nvSpPr>
          <p:cNvPr id="4" name="Marcador de contenido 3">
            <a:extLst>
              <a:ext uri="{FF2B5EF4-FFF2-40B4-BE49-F238E27FC236}">
                <a16:creationId xmlns:a16="http://schemas.microsoft.com/office/drawing/2014/main" id="{CCA1B102-743E-861C-5090-11E7AE09CE80}"/>
              </a:ext>
            </a:extLst>
          </p:cNvPr>
          <p:cNvSpPr>
            <a:spLocks noGrp="1"/>
          </p:cNvSpPr>
          <p:nvPr>
            <p:ph sz="half" idx="2"/>
          </p:nvPr>
        </p:nvSpPr>
        <p:spPr>
          <a:xfrm>
            <a:off x="522200" y="3019268"/>
            <a:ext cx="7021599" cy="3059383"/>
          </a:xfrm>
        </p:spPr>
        <p:txBody>
          <a:bodyPr>
            <a:normAutofit/>
          </a:bodyPr>
          <a:lstStyle/>
          <a:p>
            <a:r>
              <a:rPr lang="es-MX" sz="2000" dirty="0"/>
              <a:t>Población: Posibles análisis del agua 9</a:t>
            </a:r>
          </a:p>
          <a:p>
            <a:pPr marL="0" indent="0">
              <a:buNone/>
            </a:pPr>
            <a:r>
              <a:rPr lang="es-MX" sz="2000" dirty="0"/>
              <a:t> Variable aleatoria, X ----------------- Índice de diversidad </a:t>
            </a:r>
          </a:p>
          <a:p>
            <a:pPr marL="0" indent="0">
              <a:buNone/>
            </a:pPr>
            <a:r>
              <a:rPr lang="es-MX" sz="2000" dirty="0"/>
              <a:t>Muestra aleatoria simple --- --- Variables aleatorias X1, X2,...., X8.</a:t>
            </a:r>
          </a:p>
          <a:p>
            <a:pPr marL="0" indent="0">
              <a:buNone/>
            </a:pPr>
            <a:r>
              <a:rPr lang="es-MX" sz="2000" dirty="0"/>
              <a:t>Xi :”Índice de diversidad del i-</a:t>
            </a:r>
            <a:r>
              <a:rPr lang="es-MX" sz="2000" dirty="0" err="1"/>
              <a:t>ésimo</a:t>
            </a:r>
            <a:r>
              <a:rPr lang="es-MX" sz="2000" dirty="0"/>
              <a:t> análisis realizado</a:t>
            </a:r>
          </a:p>
          <a:p>
            <a:pPr marL="0" indent="0">
              <a:buNone/>
            </a:pPr>
            <a:r>
              <a:rPr lang="es-MX" sz="2000" dirty="0"/>
              <a:t>Se realizan 8 análisis y sus índices de diversidad son: </a:t>
            </a:r>
          </a:p>
          <a:p>
            <a:pPr marL="0" indent="0">
              <a:buNone/>
            </a:pPr>
            <a:r>
              <a:rPr lang="es-MX" sz="2000" dirty="0"/>
              <a:t>       </a:t>
            </a:r>
            <a:r>
              <a:rPr lang="es-MX" sz="2000" b="1" dirty="0"/>
              <a:t>1.92; 1.87; 1.35; 1.48; 2.13; 1.85; 2.07; 1.98</a:t>
            </a:r>
          </a:p>
          <a:p>
            <a:pPr marL="0" indent="0">
              <a:buNone/>
            </a:pPr>
            <a:r>
              <a:rPr lang="es-MX" sz="2000" dirty="0"/>
              <a:t>Valores observados de las variables aleatorias X1, X2,...., X8</a:t>
            </a:r>
            <a:endParaRPr lang="es-NI" sz="2000" dirty="0"/>
          </a:p>
        </p:txBody>
      </p:sp>
      <p:sp>
        <p:nvSpPr>
          <p:cNvPr id="7" name="Título 1">
            <a:extLst>
              <a:ext uri="{FF2B5EF4-FFF2-40B4-BE49-F238E27FC236}">
                <a16:creationId xmlns:a16="http://schemas.microsoft.com/office/drawing/2014/main" id="{954DC89F-F5FB-D7F3-6A2D-542656D1ACD9}"/>
              </a:ext>
            </a:extLst>
          </p:cNvPr>
          <p:cNvSpPr>
            <a:spLocks noGrp="1"/>
          </p:cNvSpPr>
          <p:nvPr>
            <p:ph type="title"/>
          </p:nvPr>
        </p:nvSpPr>
        <p:spPr>
          <a:xfrm>
            <a:off x="838200" y="365126"/>
            <a:ext cx="10515600" cy="507072"/>
          </a:xfrm>
        </p:spPr>
        <p:txBody>
          <a:bodyPr>
            <a:normAutofit fontScale="90000"/>
          </a:bodyPr>
          <a:lstStyle/>
          <a:p>
            <a:pPr algn="just"/>
            <a:r>
              <a:rPr lang="es-MX" sz="3600" b="1" dirty="0"/>
              <a:t>Concepto de estadístico y distribución muestral</a:t>
            </a:r>
            <a:endParaRPr lang="es-NI" sz="3600" b="1" dirty="0"/>
          </a:p>
        </p:txBody>
      </p:sp>
      <p:sp>
        <p:nvSpPr>
          <p:cNvPr id="9" name="CuadroTexto 8">
            <a:extLst>
              <a:ext uri="{FF2B5EF4-FFF2-40B4-BE49-F238E27FC236}">
                <a16:creationId xmlns:a16="http://schemas.microsoft.com/office/drawing/2014/main" id="{CE00B504-8E19-DAA5-0C3B-341377F53AB8}"/>
              </a:ext>
            </a:extLst>
          </p:cNvPr>
          <p:cNvSpPr txBox="1"/>
          <p:nvPr/>
        </p:nvSpPr>
        <p:spPr>
          <a:xfrm>
            <a:off x="1445455" y="979579"/>
            <a:ext cx="6098344" cy="369332"/>
          </a:xfrm>
          <a:prstGeom prst="rect">
            <a:avLst/>
          </a:prstGeom>
          <a:noFill/>
        </p:spPr>
        <p:txBody>
          <a:bodyPr wrap="square">
            <a:spAutoFit/>
          </a:bodyPr>
          <a:lstStyle/>
          <a:p>
            <a:r>
              <a:rPr lang="es-NI" dirty="0"/>
              <a:t>♦ Ejemplo en poblaciones Infinitas</a:t>
            </a:r>
          </a:p>
        </p:txBody>
      </p:sp>
      <p:pic>
        <p:nvPicPr>
          <p:cNvPr id="11" name="Imagen 10">
            <a:extLst>
              <a:ext uri="{FF2B5EF4-FFF2-40B4-BE49-F238E27FC236}">
                <a16:creationId xmlns:a16="http://schemas.microsoft.com/office/drawing/2014/main" id="{44D49E3C-A98B-9E39-50EC-0682F53DDBA0}"/>
              </a:ext>
            </a:extLst>
          </p:cNvPr>
          <p:cNvPicPr>
            <a:picLocks noChangeAspect="1"/>
          </p:cNvPicPr>
          <p:nvPr/>
        </p:nvPicPr>
        <p:blipFill rotWithShape="1">
          <a:blip r:embed="rId2"/>
          <a:srcRect l="12518" t="63180" r="10716" b="24923"/>
          <a:stretch/>
        </p:blipFill>
        <p:spPr>
          <a:xfrm>
            <a:off x="7197969" y="5407917"/>
            <a:ext cx="4994031" cy="815927"/>
          </a:xfrm>
          <a:prstGeom prst="rect">
            <a:avLst/>
          </a:prstGeom>
        </p:spPr>
      </p:pic>
    </p:spTree>
    <p:extLst>
      <p:ext uri="{BB962C8B-B14F-4D97-AF65-F5344CB8AC3E}">
        <p14:creationId xmlns:p14="http://schemas.microsoft.com/office/powerpoint/2010/main" val="76727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317FB1C9-8136-4A2D-DA32-8E933AFDF662}"/>
              </a:ext>
            </a:extLst>
          </p:cNvPr>
          <p:cNvPicPr>
            <a:picLocks noChangeAspect="1"/>
          </p:cNvPicPr>
          <p:nvPr/>
        </p:nvPicPr>
        <p:blipFill rotWithShape="1">
          <a:blip r:embed="rId2"/>
          <a:srcRect l="28039" t="51228" r="38153" b="3099"/>
          <a:stretch/>
        </p:blipFill>
        <p:spPr>
          <a:xfrm>
            <a:off x="6036215" y="2366729"/>
            <a:ext cx="2983522" cy="2124541"/>
          </a:xfrm>
          <a:prstGeom prst="rect">
            <a:avLst/>
          </a:prstGeom>
        </p:spPr>
      </p:pic>
      <p:sp>
        <p:nvSpPr>
          <p:cNvPr id="2" name="Título 1">
            <a:extLst>
              <a:ext uri="{FF2B5EF4-FFF2-40B4-BE49-F238E27FC236}">
                <a16:creationId xmlns:a16="http://schemas.microsoft.com/office/drawing/2014/main" id="{BFB81136-9386-9A05-0623-683B1D9FB8A9}"/>
              </a:ext>
            </a:extLst>
          </p:cNvPr>
          <p:cNvSpPr>
            <a:spLocks noGrp="1"/>
          </p:cNvSpPr>
          <p:nvPr>
            <p:ph type="title"/>
          </p:nvPr>
        </p:nvSpPr>
        <p:spPr>
          <a:xfrm>
            <a:off x="261424" y="75948"/>
            <a:ext cx="5629422" cy="637222"/>
          </a:xfrm>
        </p:spPr>
        <p:txBody>
          <a:bodyPr>
            <a:normAutofit/>
          </a:bodyPr>
          <a:lstStyle/>
          <a:p>
            <a:r>
              <a:rPr lang="es-NI" sz="2800" dirty="0"/>
              <a:t>Distribuciones asociadas al muestreo</a:t>
            </a:r>
          </a:p>
        </p:txBody>
      </p:sp>
      <p:sp>
        <p:nvSpPr>
          <p:cNvPr id="3" name="Marcador de contenido 2">
            <a:extLst>
              <a:ext uri="{FF2B5EF4-FFF2-40B4-BE49-F238E27FC236}">
                <a16:creationId xmlns:a16="http://schemas.microsoft.com/office/drawing/2014/main" id="{7362F2DE-9F0C-7FEC-5852-197037A2CAA4}"/>
              </a:ext>
            </a:extLst>
          </p:cNvPr>
          <p:cNvSpPr>
            <a:spLocks noGrp="1"/>
          </p:cNvSpPr>
          <p:nvPr>
            <p:ph sz="half" idx="1"/>
          </p:nvPr>
        </p:nvSpPr>
        <p:spPr>
          <a:xfrm>
            <a:off x="261424" y="960225"/>
            <a:ext cx="5181600" cy="397070"/>
          </a:xfrm>
        </p:spPr>
        <p:txBody>
          <a:bodyPr>
            <a:normAutofit fontScale="92500" lnSpcReduction="20000"/>
          </a:bodyPr>
          <a:lstStyle/>
          <a:p>
            <a:r>
              <a:rPr lang="es-NI" dirty="0"/>
              <a:t>Distribución Chi-Cuadrado</a:t>
            </a:r>
          </a:p>
        </p:txBody>
      </p:sp>
      <p:pic>
        <p:nvPicPr>
          <p:cNvPr id="8" name="Marcador de contenido 7">
            <a:extLst>
              <a:ext uri="{FF2B5EF4-FFF2-40B4-BE49-F238E27FC236}">
                <a16:creationId xmlns:a16="http://schemas.microsoft.com/office/drawing/2014/main" id="{481EACC1-3FE8-BC79-30EE-F17FE2ECFF2F}"/>
              </a:ext>
            </a:extLst>
          </p:cNvPr>
          <p:cNvPicPr>
            <a:picLocks noGrp="1" noChangeAspect="1"/>
          </p:cNvPicPr>
          <p:nvPr>
            <p:ph sz="half" idx="2"/>
          </p:nvPr>
        </p:nvPicPr>
        <p:blipFill rotWithShape="1">
          <a:blip r:embed="rId3"/>
          <a:srcRect l="28846" t="34841" r="29615" b="28589"/>
          <a:stretch/>
        </p:blipFill>
        <p:spPr>
          <a:xfrm>
            <a:off x="6748978" y="78000"/>
            <a:ext cx="4271889" cy="2558590"/>
          </a:xfrm>
        </p:spPr>
      </p:pic>
      <p:pic>
        <p:nvPicPr>
          <p:cNvPr id="6" name="Imagen 5">
            <a:extLst>
              <a:ext uri="{FF2B5EF4-FFF2-40B4-BE49-F238E27FC236}">
                <a16:creationId xmlns:a16="http://schemas.microsoft.com/office/drawing/2014/main" id="{BC597B8C-3D8E-2190-CE4A-7FA3B602CEAA}"/>
              </a:ext>
            </a:extLst>
          </p:cNvPr>
          <p:cNvPicPr>
            <a:picLocks noChangeAspect="1"/>
          </p:cNvPicPr>
          <p:nvPr/>
        </p:nvPicPr>
        <p:blipFill rotWithShape="1">
          <a:blip r:embed="rId4"/>
          <a:srcRect l="28269" t="27150" r="30538" b="15139"/>
          <a:stretch/>
        </p:blipFill>
        <p:spPr>
          <a:xfrm>
            <a:off x="660010" y="1574641"/>
            <a:ext cx="5022166" cy="3708718"/>
          </a:xfrm>
          <a:prstGeom prst="rect">
            <a:avLst/>
          </a:prstGeom>
        </p:spPr>
      </p:pic>
      <p:sp>
        <p:nvSpPr>
          <p:cNvPr id="10" name="CuadroTexto 9">
            <a:extLst>
              <a:ext uri="{FF2B5EF4-FFF2-40B4-BE49-F238E27FC236}">
                <a16:creationId xmlns:a16="http://schemas.microsoft.com/office/drawing/2014/main" id="{97CFF70F-077C-4681-FF77-830790865EF2}"/>
              </a:ext>
            </a:extLst>
          </p:cNvPr>
          <p:cNvSpPr txBox="1"/>
          <p:nvPr/>
        </p:nvSpPr>
        <p:spPr>
          <a:xfrm>
            <a:off x="1048049" y="5622603"/>
            <a:ext cx="5229665" cy="923330"/>
          </a:xfrm>
          <a:prstGeom prst="rect">
            <a:avLst/>
          </a:prstGeom>
          <a:noFill/>
        </p:spPr>
        <p:txBody>
          <a:bodyPr wrap="square">
            <a:spAutoFit/>
          </a:bodyPr>
          <a:lstStyle/>
          <a:p>
            <a:pPr algn="ctr"/>
            <a:r>
              <a:rPr lang="es-MX" dirty="0"/>
              <a:t>Para valores grandes de n, la distribución </a:t>
            </a:r>
            <a:r>
              <a:rPr lang="es-MX" dirty="0" err="1"/>
              <a:t>ChiCuadrado</a:t>
            </a:r>
            <a:r>
              <a:rPr lang="es-MX" dirty="0"/>
              <a:t>              se aproxima a la distribución Normal. </a:t>
            </a:r>
          </a:p>
          <a:p>
            <a:pPr algn="ctr"/>
            <a:r>
              <a:rPr lang="es-MX" dirty="0"/>
              <a:t>La aproximación se considera aceptable para n &gt; 30</a:t>
            </a:r>
            <a:endParaRPr lang="es-NI" dirty="0"/>
          </a:p>
        </p:txBody>
      </p:sp>
      <p:pic>
        <p:nvPicPr>
          <p:cNvPr id="14" name="Imagen 13">
            <a:extLst>
              <a:ext uri="{FF2B5EF4-FFF2-40B4-BE49-F238E27FC236}">
                <a16:creationId xmlns:a16="http://schemas.microsoft.com/office/drawing/2014/main" id="{72547493-DD4A-BC04-F572-DD4BC1B5677A}"/>
              </a:ext>
            </a:extLst>
          </p:cNvPr>
          <p:cNvPicPr>
            <a:picLocks noChangeAspect="1"/>
          </p:cNvPicPr>
          <p:nvPr/>
        </p:nvPicPr>
        <p:blipFill rotWithShape="1">
          <a:blip r:embed="rId5"/>
          <a:srcRect l="31269" t="50001" r="29846" b="7738"/>
          <a:stretch/>
        </p:blipFill>
        <p:spPr>
          <a:xfrm>
            <a:off x="7604179" y="4491270"/>
            <a:ext cx="3710353" cy="2125519"/>
          </a:xfrm>
          <a:prstGeom prst="rect">
            <a:avLst/>
          </a:prstGeom>
        </p:spPr>
      </p:pic>
    </p:spTree>
    <p:extLst>
      <p:ext uri="{BB962C8B-B14F-4D97-AF65-F5344CB8AC3E}">
        <p14:creationId xmlns:p14="http://schemas.microsoft.com/office/powerpoint/2010/main" val="3132912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7515A0-D743-8A8E-691B-C6472D928428}"/>
              </a:ext>
            </a:extLst>
          </p:cNvPr>
          <p:cNvSpPr>
            <a:spLocks noGrp="1"/>
          </p:cNvSpPr>
          <p:nvPr>
            <p:ph type="title"/>
          </p:nvPr>
        </p:nvSpPr>
        <p:spPr>
          <a:xfrm>
            <a:off x="303628" y="533960"/>
            <a:ext cx="4310575" cy="526153"/>
          </a:xfrm>
        </p:spPr>
        <p:txBody>
          <a:bodyPr>
            <a:normAutofit/>
          </a:bodyPr>
          <a:lstStyle/>
          <a:p>
            <a:r>
              <a:rPr lang="es-NI" sz="2400" b="1" dirty="0"/>
              <a:t>Distribución t de </a:t>
            </a:r>
            <a:r>
              <a:rPr lang="es-NI" sz="2400" b="1" dirty="0" err="1"/>
              <a:t>Student</a:t>
            </a:r>
            <a:endParaRPr lang="es-NI" sz="2400" b="1" dirty="0"/>
          </a:p>
        </p:txBody>
      </p:sp>
      <p:pic>
        <p:nvPicPr>
          <p:cNvPr id="7" name="Marcador de contenido 6">
            <a:extLst>
              <a:ext uri="{FF2B5EF4-FFF2-40B4-BE49-F238E27FC236}">
                <a16:creationId xmlns:a16="http://schemas.microsoft.com/office/drawing/2014/main" id="{74B729B0-8FE0-1DE2-BC48-82E1EA4C6146}"/>
              </a:ext>
            </a:extLst>
          </p:cNvPr>
          <p:cNvPicPr>
            <a:picLocks noGrp="1" noChangeAspect="1"/>
          </p:cNvPicPr>
          <p:nvPr>
            <p:ph sz="half" idx="1"/>
          </p:nvPr>
        </p:nvPicPr>
        <p:blipFill rotWithShape="1">
          <a:blip r:embed="rId2"/>
          <a:srcRect l="27164" t="49757" r="28535" b="28427"/>
          <a:stretch/>
        </p:blipFill>
        <p:spPr>
          <a:xfrm>
            <a:off x="303628" y="1171182"/>
            <a:ext cx="5880296" cy="1705367"/>
          </a:xfrm>
        </p:spPr>
      </p:pic>
      <p:sp>
        <p:nvSpPr>
          <p:cNvPr id="5" name="Título 1">
            <a:extLst>
              <a:ext uri="{FF2B5EF4-FFF2-40B4-BE49-F238E27FC236}">
                <a16:creationId xmlns:a16="http://schemas.microsoft.com/office/drawing/2014/main" id="{99CBAFFE-48E2-805F-013F-47F97D0D3016}"/>
              </a:ext>
            </a:extLst>
          </p:cNvPr>
          <p:cNvSpPr txBox="1">
            <a:spLocks/>
          </p:cNvSpPr>
          <p:nvPr/>
        </p:nvSpPr>
        <p:spPr>
          <a:xfrm>
            <a:off x="261424" y="75948"/>
            <a:ext cx="5629422" cy="63722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NI" sz="3200" b="1" dirty="0"/>
              <a:t>Distribuciones asociadas al muestreo</a:t>
            </a:r>
          </a:p>
        </p:txBody>
      </p:sp>
      <p:pic>
        <p:nvPicPr>
          <p:cNvPr id="9" name="Imagen 8">
            <a:extLst>
              <a:ext uri="{FF2B5EF4-FFF2-40B4-BE49-F238E27FC236}">
                <a16:creationId xmlns:a16="http://schemas.microsoft.com/office/drawing/2014/main" id="{99324170-72F0-3931-A1F0-EF652309E9F3}"/>
              </a:ext>
            </a:extLst>
          </p:cNvPr>
          <p:cNvPicPr>
            <a:picLocks noChangeAspect="1"/>
          </p:cNvPicPr>
          <p:nvPr/>
        </p:nvPicPr>
        <p:blipFill rotWithShape="1">
          <a:blip r:embed="rId2"/>
          <a:srcRect l="29192" t="73462" r="40692" b="4012"/>
          <a:stretch/>
        </p:blipFill>
        <p:spPr>
          <a:xfrm>
            <a:off x="623081" y="2987618"/>
            <a:ext cx="3671668" cy="1447580"/>
          </a:xfrm>
          <a:prstGeom prst="rect">
            <a:avLst/>
          </a:prstGeom>
        </p:spPr>
      </p:pic>
      <p:pic>
        <p:nvPicPr>
          <p:cNvPr id="11" name="Imagen 10">
            <a:extLst>
              <a:ext uri="{FF2B5EF4-FFF2-40B4-BE49-F238E27FC236}">
                <a16:creationId xmlns:a16="http://schemas.microsoft.com/office/drawing/2014/main" id="{70ADF050-72BA-CC83-CCFA-E1B1BBE6A695}"/>
              </a:ext>
            </a:extLst>
          </p:cNvPr>
          <p:cNvPicPr>
            <a:picLocks noChangeAspect="1"/>
          </p:cNvPicPr>
          <p:nvPr/>
        </p:nvPicPr>
        <p:blipFill rotWithShape="1">
          <a:blip r:embed="rId3"/>
          <a:srcRect l="27577" t="27288" r="27538" b="50186"/>
          <a:stretch/>
        </p:blipFill>
        <p:spPr>
          <a:xfrm>
            <a:off x="6416039" y="857494"/>
            <a:ext cx="5472333" cy="1447580"/>
          </a:xfrm>
          <a:prstGeom prst="rect">
            <a:avLst/>
          </a:prstGeom>
        </p:spPr>
      </p:pic>
      <p:pic>
        <p:nvPicPr>
          <p:cNvPr id="13" name="Imagen 12">
            <a:extLst>
              <a:ext uri="{FF2B5EF4-FFF2-40B4-BE49-F238E27FC236}">
                <a16:creationId xmlns:a16="http://schemas.microsoft.com/office/drawing/2014/main" id="{5C85C097-6249-D559-E7F7-FA380DBF1A6B}"/>
              </a:ext>
            </a:extLst>
          </p:cNvPr>
          <p:cNvPicPr>
            <a:picLocks noChangeAspect="1"/>
          </p:cNvPicPr>
          <p:nvPr/>
        </p:nvPicPr>
        <p:blipFill rotWithShape="1">
          <a:blip r:embed="rId3"/>
          <a:srcRect l="30807" t="53996" r="32500" b="14701"/>
          <a:stretch/>
        </p:blipFill>
        <p:spPr>
          <a:xfrm>
            <a:off x="6915442" y="2043587"/>
            <a:ext cx="4723228" cy="2123967"/>
          </a:xfrm>
          <a:prstGeom prst="rect">
            <a:avLst/>
          </a:prstGeom>
        </p:spPr>
      </p:pic>
      <p:pic>
        <p:nvPicPr>
          <p:cNvPr id="15" name="Imagen 14">
            <a:extLst>
              <a:ext uri="{FF2B5EF4-FFF2-40B4-BE49-F238E27FC236}">
                <a16:creationId xmlns:a16="http://schemas.microsoft.com/office/drawing/2014/main" id="{3012C087-ADB8-B312-A37B-4B977079CA80}"/>
              </a:ext>
            </a:extLst>
          </p:cNvPr>
          <p:cNvPicPr>
            <a:picLocks noChangeAspect="1"/>
          </p:cNvPicPr>
          <p:nvPr/>
        </p:nvPicPr>
        <p:blipFill rotWithShape="1">
          <a:blip r:embed="rId4"/>
          <a:srcRect l="27461" t="32510" r="39655" b="24114"/>
          <a:stretch/>
        </p:blipFill>
        <p:spPr>
          <a:xfrm>
            <a:off x="8332762" y="4220942"/>
            <a:ext cx="3005797" cy="2089758"/>
          </a:xfrm>
          <a:prstGeom prst="rect">
            <a:avLst/>
          </a:prstGeom>
        </p:spPr>
      </p:pic>
      <p:sp>
        <p:nvSpPr>
          <p:cNvPr id="17" name="CuadroTexto 16">
            <a:extLst>
              <a:ext uri="{FF2B5EF4-FFF2-40B4-BE49-F238E27FC236}">
                <a16:creationId xmlns:a16="http://schemas.microsoft.com/office/drawing/2014/main" id="{FCBE3AB2-123E-D88A-1988-3187BB475825}"/>
              </a:ext>
            </a:extLst>
          </p:cNvPr>
          <p:cNvSpPr txBox="1"/>
          <p:nvPr/>
        </p:nvSpPr>
        <p:spPr>
          <a:xfrm>
            <a:off x="2301825" y="5329369"/>
            <a:ext cx="6098344" cy="923330"/>
          </a:xfrm>
          <a:prstGeom prst="rect">
            <a:avLst/>
          </a:prstGeom>
          <a:noFill/>
        </p:spPr>
        <p:txBody>
          <a:bodyPr wrap="square">
            <a:spAutoFit/>
          </a:bodyPr>
          <a:lstStyle/>
          <a:p>
            <a:pPr algn="just"/>
            <a:r>
              <a:rPr lang="es-MX" dirty="0"/>
              <a:t>Para valores grandes de n, la distribución t de </a:t>
            </a:r>
            <a:r>
              <a:rPr lang="es-MX" dirty="0" err="1"/>
              <a:t>Student</a:t>
            </a:r>
            <a:r>
              <a:rPr lang="es-MX" dirty="0"/>
              <a:t> se aproxima a la distribución Normal. La aproximación se considera aceptable para n &gt; 30</a:t>
            </a:r>
            <a:endParaRPr lang="es-NI" dirty="0"/>
          </a:p>
        </p:txBody>
      </p:sp>
    </p:spTree>
    <p:extLst>
      <p:ext uri="{BB962C8B-B14F-4D97-AF65-F5344CB8AC3E}">
        <p14:creationId xmlns:p14="http://schemas.microsoft.com/office/powerpoint/2010/main" val="33998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1BD88-FFBE-E78F-4B43-47F304925273}"/>
              </a:ext>
            </a:extLst>
          </p:cNvPr>
          <p:cNvSpPr>
            <a:spLocks noGrp="1"/>
          </p:cNvSpPr>
          <p:nvPr>
            <p:ph type="title"/>
          </p:nvPr>
        </p:nvSpPr>
        <p:spPr/>
        <p:txBody>
          <a:bodyPr/>
          <a:lstStyle/>
          <a:p>
            <a:r>
              <a:rPr lang="es-NI" dirty="0"/>
              <a:t>Distribución de estadísticos muestrales( D. de un estimador)</a:t>
            </a:r>
          </a:p>
        </p:txBody>
      </p:sp>
      <p:sp>
        <p:nvSpPr>
          <p:cNvPr id="3" name="Marcador de contenido 2">
            <a:extLst>
              <a:ext uri="{FF2B5EF4-FFF2-40B4-BE49-F238E27FC236}">
                <a16:creationId xmlns:a16="http://schemas.microsoft.com/office/drawing/2014/main" id="{3F6E8F4F-0743-B4FC-84A4-59BCC414C3B5}"/>
              </a:ext>
            </a:extLst>
          </p:cNvPr>
          <p:cNvSpPr>
            <a:spLocks noGrp="1"/>
          </p:cNvSpPr>
          <p:nvPr>
            <p:ph sz="half" idx="1"/>
          </p:nvPr>
        </p:nvSpPr>
        <p:spPr/>
        <p:txBody>
          <a:bodyPr>
            <a:normAutofit fontScale="85000" lnSpcReduction="10000"/>
          </a:bodyPr>
          <a:lstStyle/>
          <a:p>
            <a:pPr algn="just"/>
            <a:r>
              <a:rPr lang="es-MX" b="1" dirty="0"/>
              <a:t>Estadístico: </a:t>
            </a:r>
            <a:r>
              <a:rPr lang="es-MX" dirty="0"/>
              <a:t>“Una función de los valores de la muestra”. Es una variable aleatoria, cuyos valores dependen de la muestra seleccionada. Su distribución de probabilidad, se conoce como “Distribución muestral del estadístico”.</a:t>
            </a:r>
          </a:p>
          <a:p>
            <a:pPr algn="just"/>
            <a:r>
              <a:rPr lang="es-MX" dirty="0"/>
              <a:t>Sea una población donde se observa la variable aleatoria X. Esta variable X, tendrá una distribución de probabilidad, que puede ser conocida o desconocida, y ciertas características o parámetros poblacionales</a:t>
            </a:r>
            <a:endParaRPr lang="es-NI" dirty="0"/>
          </a:p>
        </p:txBody>
      </p:sp>
      <p:pic>
        <p:nvPicPr>
          <p:cNvPr id="6" name="Marcador de contenido 5">
            <a:extLst>
              <a:ext uri="{FF2B5EF4-FFF2-40B4-BE49-F238E27FC236}">
                <a16:creationId xmlns:a16="http://schemas.microsoft.com/office/drawing/2014/main" id="{0B58002F-544C-E6DA-3A22-E6A3D85328B1}"/>
              </a:ext>
            </a:extLst>
          </p:cNvPr>
          <p:cNvPicPr>
            <a:picLocks noGrp="1" noChangeAspect="1"/>
          </p:cNvPicPr>
          <p:nvPr>
            <p:ph sz="half" idx="2"/>
          </p:nvPr>
        </p:nvPicPr>
        <p:blipFill rotWithShape="1">
          <a:blip r:embed="rId2"/>
          <a:srcRect l="34276" t="43082" r="33959" b="8383"/>
          <a:stretch/>
        </p:blipFill>
        <p:spPr>
          <a:xfrm>
            <a:off x="7005710" y="1947235"/>
            <a:ext cx="4520745" cy="3640840"/>
          </a:xfrm>
        </p:spPr>
      </p:pic>
    </p:spTree>
    <p:extLst>
      <p:ext uri="{BB962C8B-B14F-4D97-AF65-F5344CB8AC3E}">
        <p14:creationId xmlns:p14="http://schemas.microsoft.com/office/powerpoint/2010/main" val="288421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04F41D57-24F5-23E7-7898-DB0EF84287B9}"/>
              </a:ext>
            </a:extLst>
          </p:cNvPr>
          <p:cNvPicPr>
            <a:picLocks noGrp="1" noChangeAspect="1"/>
          </p:cNvPicPr>
          <p:nvPr>
            <p:ph sz="half" idx="1"/>
          </p:nvPr>
        </p:nvPicPr>
        <p:blipFill rotWithShape="1">
          <a:blip r:embed="rId2"/>
          <a:srcRect l="24547" t="33809" r="26584" b="18031"/>
          <a:stretch/>
        </p:blipFill>
        <p:spPr>
          <a:xfrm>
            <a:off x="1467918" y="840658"/>
            <a:ext cx="9256163" cy="4807974"/>
          </a:xfrm>
        </p:spPr>
      </p:pic>
    </p:spTree>
    <p:extLst>
      <p:ext uri="{BB962C8B-B14F-4D97-AF65-F5344CB8AC3E}">
        <p14:creationId xmlns:p14="http://schemas.microsoft.com/office/powerpoint/2010/main" val="2243408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BC5F28F-303A-C4DC-2B90-6DD8C672CA60}"/>
              </a:ext>
            </a:extLst>
          </p:cNvPr>
          <p:cNvSpPr>
            <a:spLocks noGrp="1"/>
          </p:cNvSpPr>
          <p:nvPr>
            <p:ph sz="half" idx="1"/>
          </p:nvPr>
        </p:nvSpPr>
        <p:spPr>
          <a:xfrm>
            <a:off x="0" y="194114"/>
            <a:ext cx="8010378" cy="973846"/>
          </a:xfrm>
        </p:spPr>
        <p:txBody>
          <a:bodyPr/>
          <a:lstStyle/>
          <a:p>
            <a:pPr algn="just"/>
            <a:r>
              <a:rPr lang="es-MX" dirty="0"/>
              <a:t>Definimos los siguientes estadísticos muestrales:</a:t>
            </a:r>
            <a:endParaRPr lang="es-NI" dirty="0"/>
          </a:p>
        </p:txBody>
      </p:sp>
      <p:pic>
        <p:nvPicPr>
          <p:cNvPr id="6" name="Imagen 5">
            <a:extLst>
              <a:ext uri="{FF2B5EF4-FFF2-40B4-BE49-F238E27FC236}">
                <a16:creationId xmlns:a16="http://schemas.microsoft.com/office/drawing/2014/main" id="{7D0A03F0-BF9D-D642-69E6-DBCB2EEED888}"/>
              </a:ext>
            </a:extLst>
          </p:cNvPr>
          <p:cNvPicPr>
            <a:picLocks noChangeAspect="1"/>
          </p:cNvPicPr>
          <p:nvPr/>
        </p:nvPicPr>
        <p:blipFill rotWithShape="1">
          <a:blip r:embed="rId2"/>
          <a:srcRect l="28385" t="32288" r="31577" b="13825"/>
          <a:stretch/>
        </p:blipFill>
        <p:spPr>
          <a:xfrm>
            <a:off x="2391508" y="1352888"/>
            <a:ext cx="6631085" cy="4704060"/>
          </a:xfrm>
          <a:prstGeom prst="rect">
            <a:avLst/>
          </a:prstGeom>
        </p:spPr>
      </p:pic>
    </p:spTree>
    <p:extLst>
      <p:ext uri="{BB962C8B-B14F-4D97-AF65-F5344CB8AC3E}">
        <p14:creationId xmlns:p14="http://schemas.microsoft.com/office/powerpoint/2010/main" val="3974311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8F46C7F-F1FA-4308-C009-476A1BC85347}"/>
              </a:ext>
            </a:extLst>
          </p:cNvPr>
          <p:cNvSpPr>
            <a:spLocks noGrp="1"/>
          </p:cNvSpPr>
          <p:nvPr>
            <p:ph sz="half" idx="1"/>
          </p:nvPr>
        </p:nvSpPr>
        <p:spPr>
          <a:xfrm>
            <a:off x="345830" y="559532"/>
            <a:ext cx="11077136" cy="2155533"/>
          </a:xfrm>
        </p:spPr>
        <p:txBody>
          <a:bodyPr>
            <a:normAutofit fontScale="85000" lnSpcReduction="20000"/>
          </a:bodyPr>
          <a:lstStyle/>
          <a:p>
            <a:pPr algn="just"/>
            <a:r>
              <a:rPr lang="es-NI" sz="1600" b="1" dirty="0"/>
              <a:t>Distribución muestral de un estimador : </a:t>
            </a:r>
          </a:p>
          <a:p>
            <a:pPr marL="0" indent="0" algn="just">
              <a:buNone/>
            </a:pPr>
            <a:r>
              <a:rPr lang="es-NI" sz="1600" dirty="0"/>
              <a:t>A partir de aquí  utilizaremos la teoría de la probabilidad en la obtención de instrumentos que facilitan inferencia de parámetros.</a:t>
            </a:r>
          </a:p>
          <a:p>
            <a:pPr marL="0" indent="0" algn="just">
              <a:buNone/>
            </a:pPr>
            <a:r>
              <a:rPr lang="es-NI" sz="1600" dirty="0"/>
              <a:t>Supongamos que tenemos un estimador de cualquier parámetro de cierta población consideremos todas las muestras posibles de tamaño n que pueden seleccionarse de esa población y calculemos para cada muestra un estimador del parámetro.  A partir de estas estimación es podemos obtener una distribución de probabilidad del estimador, que será llamado distribución del estimador.</a:t>
            </a:r>
          </a:p>
          <a:p>
            <a:pPr marL="0" indent="0" algn="just">
              <a:buNone/>
            </a:pPr>
            <a:r>
              <a:rPr lang="es-NI" sz="1600" dirty="0"/>
              <a:t>Es precisamente la media y la varianza de la distribución muestral de estimador lo que nos ayudará a conocer las propiedades deseables de un estimador para hacer mejores inferencias sobre los parámetros.</a:t>
            </a:r>
          </a:p>
          <a:p>
            <a:pPr marL="0" indent="0" algn="just">
              <a:buNone/>
            </a:pPr>
            <a:endParaRPr lang="es-NI" sz="1600" dirty="0"/>
          </a:p>
          <a:p>
            <a:pPr marL="0" indent="0" algn="just">
              <a:buNone/>
            </a:pPr>
            <a:r>
              <a:rPr lang="es-NI" sz="1600" dirty="0"/>
              <a:t> </a:t>
            </a:r>
          </a:p>
        </p:txBody>
      </p:sp>
      <p:pic>
        <p:nvPicPr>
          <p:cNvPr id="5" name="Imagen 4">
            <a:extLst>
              <a:ext uri="{FF2B5EF4-FFF2-40B4-BE49-F238E27FC236}">
                <a16:creationId xmlns:a16="http://schemas.microsoft.com/office/drawing/2014/main" id="{5D677341-0249-CF0E-8EEE-FEAA6948C046}"/>
              </a:ext>
            </a:extLst>
          </p:cNvPr>
          <p:cNvPicPr>
            <a:picLocks noChangeAspect="1"/>
          </p:cNvPicPr>
          <p:nvPr/>
        </p:nvPicPr>
        <p:blipFill>
          <a:blip r:embed="rId2"/>
          <a:stretch>
            <a:fillRect/>
          </a:stretch>
        </p:blipFill>
        <p:spPr>
          <a:xfrm>
            <a:off x="769034" y="2715065"/>
            <a:ext cx="4645555" cy="3554276"/>
          </a:xfrm>
          <a:prstGeom prst="rect">
            <a:avLst/>
          </a:prstGeom>
        </p:spPr>
      </p:pic>
      <p:pic>
        <p:nvPicPr>
          <p:cNvPr id="6" name="Imagen 5">
            <a:extLst>
              <a:ext uri="{FF2B5EF4-FFF2-40B4-BE49-F238E27FC236}">
                <a16:creationId xmlns:a16="http://schemas.microsoft.com/office/drawing/2014/main" id="{FB3127F9-0DEA-4E4C-EDCB-B19F3E20BE2E}"/>
              </a:ext>
            </a:extLst>
          </p:cNvPr>
          <p:cNvPicPr>
            <a:picLocks noChangeAspect="1"/>
          </p:cNvPicPr>
          <p:nvPr/>
        </p:nvPicPr>
        <p:blipFill>
          <a:blip r:embed="rId3"/>
          <a:stretch>
            <a:fillRect/>
          </a:stretch>
        </p:blipFill>
        <p:spPr>
          <a:xfrm>
            <a:off x="7022859" y="2810844"/>
            <a:ext cx="4645555" cy="2664183"/>
          </a:xfrm>
          <a:prstGeom prst="rect">
            <a:avLst/>
          </a:prstGeom>
        </p:spPr>
      </p:pic>
    </p:spTree>
    <p:extLst>
      <p:ext uri="{BB962C8B-B14F-4D97-AF65-F5344CB8AC3E}">
        <p14:creationId xmlns:p14="http://schemas.microsoft.com/office/powerpoint/2010/main" val="319139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BC359344-B51F-0E95-B74F-D80B942ADF56}"/>
              </a:ext>
            </a:extLst>
          </p:cNvPr>
          <p:cNvPicPr>
            <a:picLocks noGrp="1" noChangeAspect="1"/>
          </p:cNvPicPr>
          <p:nvPr>
            <p:ph sz="half" idx="1"/>
          </p:nvPr>
        </p:nvPicPr>
        <p:blipFill rotWithShape="1">
          <a:blip r:embed="rId2"/>
          <a:srcRect l="30793" t="25292" r="32012" b="2320"/>
          <a:stretch/>
        </p:blipFill>
        <p:spPr>
          <a:xfrm>
            <a:off x="2343771" y="433024"/>
            <a:ext cx="7135508" cy="5328479"/>
          </a:xfrm>
        </p:spPr>
      </p:pic>
      <p:sp>
        <p:nvSpPr>
          <p:cNvPr id="8" name="CuadroTexto 7">
            <a:extLst>
              <a:ext uri="{FF2B5EF4-FFF2-40B4-BE49-F238E27FC236}">
                <a16:creationId xmlns:a16="http://schemas.microsoft.com/office/drawing/2014/main" id="{AE6BFA12-36B5-B558-21CD-3B055BEC3532}"/>
              </a:ext>
            </a:extLst>
          </p:cNvPr>
          <p:cNvSpPr txBox="1"/>
          <p:nvPr/>
        </p:nvSpPr>
        <p:spPr>
          <a:xfrm>
            <a:off x="410310" y="5809957"/>
            <a:ext cx="6159302" cy="646331"/>
          </a:xfrm>
          <a:prstGeom prst="rect">
            <a:avLst/>
          </a:prstGeom>
          <a:noFill/>
        </p:spPr>
        <p:txBody>
          <a:bodyPr wrap="square">
            <a:spAutoFit/>
          </a:bodyPr>
          <a:lstStyle/>
          <a:p>
            <a:r>
              <a:rPr lang="es-MX" dirty="0"/>
              <a:t>Estas propiedades se verifican siempre, cualquiera que sea la distribución de la variable X</a:t>
            </a:r>
            <a:endParaRPr lang="es-NI" dirty="0"/>
          </a:p>
        </p:txBody>
      </p:sp>
    </p:spTree>
    <p:extLst>
      <p:ext uri="{BB962C8B-B14F-4D97-AF65-F5344CB8AC3E}">
        <p14:creationId xmlns:p14="http://schemas.microsoft.com/office/powerpoint/2010/main" val="2307860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29355C2-2230-D122-5B3C-DF1B9C3AE4B4}"/>
              </a:ext>
            </a:extLst>
          </p:cNvPr>
          <p:cNvSpPr>
            <a:spLocks noGrp="1"/>
          </p:cNvSpPr>
          <p:nvPr>
            <p:ph sz="half" idx="1"/>
          </p:nvPr>
        </p:nvSpPr>
        <p:spPr>
          <a:xfrm>
            <a:off x="402102" y="250044"/>
            <a:ext cx="5181600" cy="1972652"/>
          </a:xfrm>
        </p:spPr>
        <p:txBody>
          <a:bodyPr>
            <a:normAutofit lnSpcReduction="10000"/>
          </a:bodyPr>
          <a:lstStyle/>
          <a:p>
            <a:pPr marL="0" indent="0" algn="just">
              <a:buNone/>
            </a:pPr>
            <a:r>
              <a:rPr lang="es-NI" dirty="0"/>
              <a:t>2. Consideremos la población compuesta por 5 representantes de ventas y el numero de seguros de fida que vendieron el mes pasado</a:t>
            </a:r>
          </a:p>
        </p:txBody>
      </p:sp>
      <p:sp>
        <p:nvSpPr>
          <p:cNvPr id="4" name="Marcador de contenido 3">
            <a:extLst>
              <a:ext uri="{FF2B5EF4-FFF2-40B4-BE49-F238E27FC236}">
                <a16:creationId xmlns:a16="http://schemas.microsoft.com/office/drawing/2014/main" id="{5CEC894F-3D9C-BC45-6C1C-A1FA92E601F4}"/>
              </a:ext>
            </a:extLst>
          </p:cNvPr>
          <p:cNvSpPr>
            <a:spLocks noGrp="1"/>
          </p:cNvSpPr>
          <p:nvPr>
            <p:ph sz="half" idx="2"/>
          </p:nvPr>
        </p:nvSpPr>
        <p:spPr>
          <a:xfrm>
            <a:off x="386862" y="2287564"/>
            <a:ext cx="8872025" cy="1044185"/>
          </a:xfrm>
        </p:spPr>
        <p:txBody>
          <a:bodyPr>
            <a:normAutofit lnSpcReduction="10000"/>
          </a:bodyPr>
          <a:lstStyle/>
          <a:p>
            <a:pPr marL="0" indent="0">
              <a:buNone/>
            </a:pPr>
            <a:r>
              <a:rPr lang="es-NI" dirty="0"/>
              <a:t>X representa el números de seguros  vendidos.</a:t>
            </a:r>
          </a:p>
          <a:p>
            <a:pPr marL="0" indent="0">
              <a:buNone/>
            </a:pPr>
            <a:r>
              <a:rPr lang="es-NI" dirty="0"/>
              <a:t>Construya la distribución poblacional de X gráficamente </a:t>
            </a:r>
          </a:p>
          <a:p>
            <a:pPr marL="0" indent="0">
              <a:buNone/>
            </a:pPr>
            <a:endParaRPr lang="es-NI" dirty="0"/>
          </a:p>
        </p:txBody>
      </p:sp>
      <p:graphicFrame>
        <p:nvGraphicFramePr>
          <p:cNvPr id="5" name="Objeto 4">
            <a:extLst>
              <a:ext uri="{FF2B5EF4-FFF2-40B4-BE49-F238E27FC236}">
                <a16:creationId xmlns:a16="http://schemas.microsoft.com/office/drawing/2014/main" id="{6A1D9DB2-8B89-33F5-CF9B-586C41A88403}"/>
              </a:ext>
            </a:extLst>
          </p:cNvPr>
          <p:cNvGraphicFramePr>
            <a:graphicFrameLocks noChangeAspect="1"/>
          </p:cNvGraphicFramePr>
          <p:nvPr>
            <p:extLst>
              <p:ext uri="{D42A27DB-BD31-4B8C-83A1-F6EECF244321}">
                <p14:modId xmlns:p14="http://schemas.microsoft.com/office/powerpoint/2010/main" val="2009857215"/>
              </p:ext>
            </p:extLst>
          </p:nvPr>
        </p:nvGraphicFramePr>
        <p:xfrm>
          <a:off x="8016985" y="466995"/>
          <a:ext cx="2715931" cy="1820569"/>
        </p:xfrm>
        <a:graphic>
          <a:graphicData uri="http://schemas.openxmlformats.org/presentationml/2006/ole">
            <mc:AlternateContent xmlns:mc="http://schemas.openxmlformats.org/markup-compatibility/2006">
              <mc:Choice xmlns:v="urn:schemas-microsoft-com:vml" Requires="v">
                <p:oleObj name="Worksheet" r:id="rId2" imgW="1733433" imgH="1162093" progId="Excel.Sheet.12">
                  <p:embed/>
                </p:oleObj>
              </mc:Choice>
              <mc:Fallback>
                <p:oleObj name="Worksheet" r:id="rId2" imgW="1733433" imgH="1162093" progId="Excel.Sheet.12">
                  <p:embed/>
                  <p:pic>
                    <p:nvPicPr>
                      <p:cNvPr id="0" name=""/>
                      <p:cNvPicPr/>
                      <p:nvPr/>
                    </p:nvPicPr>
                    <p:blipFill>
                      <a:blip r:embed="rId3"/>
                      <a:stretch>
                        <a:fillRect/>
                      </a:stretch>
                    </p:blipFill>
                    <p:spPr>
                      <a:xfrm>
                        <a:off x="8016985" y="466995"/>
                        <a:ext cx="2715931" cy="1820569"/>
                      </a:xfrm>
                      <a:prstGeom prst="rect">
                        <a:avLst/>
                      </a:prstGeom>
                    </p:spPr>
                  </p:pic>
                </p:oleObj>
              </mc:Fallback>
            </mc:AlternateContent>
          </a:graphicData>
        </a:graphic>
      </p:graphicFrame>
      <p:pic>
        <p:nvPicPr>
          <p:cNvPr id="6" name="Imagen 5">
            <a:extLst>
              <a:ext uri="{FF2B5EF4-FFF2-40B4-BE49-F238E27FC236}">
                <a16:creationId xmlns:a16="http://schemas.microsoft.com/office/drawing/2014/main" id="{7CA3CE5E-30C4-4E7D-610B-39E4F240A303}"/>
              </a:ext>
            </a:extLst>
          </p:cNvPr>
          <p:cNvPicPr>
            <a:picLocks noChangeAspect="1"/>
          </p:cNvPicPr>
          <p:nvPr/>
        </p:nvPicPr>
        <p:blipFill>
          <a:blip r:embed="rId4"/>
          <a:stretch>
            <a:fillRect/>
          </a:stretch>
        </p:blipFill>
        <p:spPr>
          <a:xfrm>
            <a:off x="567736" y="3122600"/>
            <a:ext cx="2425166" cy="1841330"/>
          </a:xfrm>
          <a:prstGeom prst="rect">
            <a:avLst/>
          </a:prstGeom>
        </p:spPr>
      </p:pic>
      <p:graphicFrame>
        <p:nvGraphicFramePr>
          <p:cNvPr id="7" name="Gráfico 6">
            <a:extLst>
              <a:ext uri="{FF2B5EF4-FFF2-40B4-BE49-F238E27FC236}">
                <a16:creationId xmlns:a16="http://schemas.microsoft.com/office/drawing/2014/main" id="{15230D0B-713E-E891-2C28-C48BFB1FAA16}"/>
              </a:ext>
            </a:extLst>
          </p:cNvPr>
          <p:cNvGraphicFramePr>
            <a:graphicFrameLocks/>
          </p:cNvGraphicFramePr>
          <p:nvPr>
            <p:extLst>
              <p:ext uri="{D42A27DB-BD31-4B8C-83A1-F6EECF244321}">
                <p14:modId xmlns:p14="http://schemas.microsoft.com/office/powerpoint/2010/main" val="613062153"/>
              </p:ext>
            </p:extLst>
          </p:nvPr>
        </p:nvGraphicFramePr>
        <p:xfrm>
          <a:off x="5401993" y="3526252"/>
          <a:ext cx="3303564" cy="20765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15402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D1BEF13-0F4C-93F8-54C6-9071530A95B8}"/>
              </a:ext>
            </a:extLst>
          </p:cNvPr>
          <p:cNvSpPr>
            <a:spLocks noGrp="1"/>
          </p:cNvSpPr>
          <p:nvPr>
            <p:ph sz="half" idx="1"/>
          </p:nvPr>
        </p:nvSpPr>
        <p:spPr>
          <a:xfrm>
            <a:off x="514641" y="348517"/>
            <a:ext cx="10626969" cy="1438080"/>
          </a:xfrm>
        </p:spPr>
        <p:txBody>
          <a:bodyPr>
            <a:normAutofit/>
          </a:bodyPr>
          <a:lstStyle/>
          <a:p>
            <a:pPr marL="0" indent="0" algn="just">
              <a:buNone/>
            </a:pPr>
            <a:r>
              <a:rPr lang="es-NI" sz="2000" dirty="0"/>
              <a:t>Considerando todas las muestras posibles de tamaño dos que pueden seleccionarse sin reposición y sin orden de la población  construya la distribución muestral X representándola gráficamente.</a:t>
            </a:r>
          </a:p>
          <a:p>
            <a:pPr marL="0" indent="0" algn="just">
              <a:buNone/>
            </a:pPr>
            <a:r>
              <a:rPr lang="es-NI" sz="2000" dirty="0"/>
              <a:t>Seleccionado todas las muestras posibles de tamaño n=2 de la población de tamaño N=5 y calculando para cada una su media muestral.</a:t>
            </a:r>
          </a:p>
          <a:p>
            <a:pPr marL="0" indent="0" algn="just">
              <a:buNone/>
            </a:pPr>
            <a:endParaRPr lang="es-NI" sz="2000" dirty="0"/>
          </a:p>
        </p:txBody>
      </p:sp>
      <p:graphicFrame>
        <p:nvGraphicFramePr>
          <p:cNvPr id="8" name="Objeto 7">
            <a:extLst>
              <a:ext uri="{FF2B5EF4-FFF2-40B4-BE49-F238E27FC236}">
                <a16:creationId xmlns:a16="http://schemas.microsoft.com/office/drawing/2014/main" id="{D70B00AF-BBAE-723D-9231-C2D0A239B727}"/>
              </a:ext>
            </a:extLst>
          </p:cNvPr>
          <p:cNvGraphicFramePr>
            <a:graphicFrameLocks noChangeAspect="1"/>
          </p:cNvGraphicFramePr>
          <p:nvPr>
            <p:extLst>
              <p:ext uri="{D42A27DB-BD31-4B8C-83A1-F6EECF244321}">
                <p14:modId xmlns:p14="http://schemas.microsoft.com/office/powerpoint/2010/main" val="292655337"/>
              </p:ext>
            </p:extLst>
          </p:nvPr>
        </p:nvGraphicFramePr>
        <p:xfrm>
          <a:off x="392435" y="1832763"/>
          <a:ext cx="1112594" cy="2858898"/>
        </p:xfrm>
        <a:graphic>
          <a:graphicData uri="http://schemas.openxmlformats.org/presentationml/2006/ole">
            <mc:AlternateContent xmlns:mc="http://schemas.openxmlformats.org/markup-compatibility/2006">
              <mc:Choice xmlns:v="urn:schemas-microsoft-com:vml" Requires="v">
                <p:oleObj name="Worksheet" r:id="rId2" imgW="771591" imgH="2114586" progId="Excel.Sheet.12">
                  <p:embed/>
                </p:oleObj>
              </mc:Choice>
              <mc:Fallback>
                <p:oleObj name="Worksheet" r:id="rId2" imgW="771591" imgH="2114586" progId="Excel.Sheet.12">
                  <p:embed/>
                  <p:pic>
                    <p:nvPicPr>
                      <p:cNvPr id="0" name=""/>
                      <p:cNvPicPr/>
                      <p:nvPr/>
                    </p:nvPicPr>
                    <p:blipFill>
                      <a:blip r:embed="rId3"/>
                      <a:stretch>
                        <a:fillRect/>
                      </a:stretch>
                    </p:blipFill>
                    <p:spPr>
                      <a:xfrm>
                        <a:off x="392435" y="1832763"/>
                        <a:ext cx="1112594" cy="2858898"/>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1DBD16D8-9FEF-E5FD-0BEE-EF61005E7F74}"/>
              </a:ext>
            </a:extLst>
          </p:cNvPr>
          <p:cNvGraphicFramePr>
            <a:graphicFrameLocks noChangeAspect="1"/>
          </p:cNvGraphicFramePr>
          <p:nvPr>
            <p:extLst>
              <p:ext uri="{D42A27DB-BD31-4B8C-83A1-F6EECF244321}">
                <p14:modId xmlns:p14="http://schemas.microsoft.com/office/powerpoint/2010/main" val="1624403044"/>
              </p:ext>
            </p:extLst>
          </p:nvPr>
        </p:nvGraphicFramePr>
        <p:xfrm>
          <a:off x="1659504" y="1789633"/>
          <a:ext cx="3018017" cy="2780082"/>
        </p:xfrm>
        <a:graphic>
          <a:graphicData uri="http://schemas.openxmlformats.org/presentationml/2006/ole">
            <mc:AlternateContent xmlns:mc="http://schemas.openxmlformats.org/markup-compatibility/2006">
              <mc:Choice xmlns:v="urn:schemas-microsoft-com:vml" Requires="v">
                <p:oleObj name="Worksheet" r:id="rId4" imgW="2295485" imgH="2114586" progId="Excel.Sheet.12">
                  <p:embed/>
                </p:oleObj>
              </mc:Choice>
              <mc:Fallback>
                <p:oleObj name="Worksheet" r:id="rId4" imgW="2295485" imgH="2114586" progId="Excel.Sheet.12">
                  <p:embed/>
                  <p:pic>
                    <p:nvPicPr>
                      <p:cNvPr id="0" name=""/>
                      <p:cNvPicPr/>
                      <p:nvPr/>
                    </p:nvPicPr>
                    <p:blipFill>
                      <a:blip r:embed="rId5"/>
                      <a:stretch>
                        <a:fillRect/>
                      </a:stretch>
                    </p:blipFill>
                    <p:spPr>
                      <a:xfrm>
                        <a:off x="1659504" y="1789633"/>
                        <a:ext cx="3018017" cy="2780082"/>
                      </a:xfrm>
                      <a:prstGeom prst="rect">
                        <a:avLst/>
                      </a:prstGeom>
                    </p:spPr>
                  </p:pic>
                </p:oleObj>
              </mc:Fallback>
            </mc:AlternateContent>
          </a:graphicData>
        </a:graphic>
      </p:graphicFrame>
      <p:sp>
        <p:nvSpPr>
          <p:cNvPr id="10" name="CuadroTexto 9">
            <a:extLst>
              <a:ext uri="{FF2B5EF4-FFF2-40B4-BE49-F238E27FC236}">
                <a16:creationId xmlns:a16="http://schemas.microsoft.com/office/drawing/2014/main" id="{C783B7E1-9F6C-B579-823F-F9E411D4BF35}"/>
              </a:ext>
            </a:extLst>
          </p:cNvPr>
          <p:cNvSpPr txBox="1"/>
          <p:nvPr/>
        </p:nvSpPr>
        <p:spPr>
          <a:xfrm>
            <a:off x="6316394" y="1463431"/>
            <a:ext cx="3615397" cy="369332"/>
          </a:xfrm>
          <a:prstGeom prst="rect">
            <a:avLst/>
          </a:prstGeom>
          <a:noFill/>
        </p:spPr>
        <p:txBody>
          <a:bodyPr wrap="square" rtlCol="0">
            <a:spAutoFit/>
          </a:bodyPr>
          <a:lstStyle/>
          <a:p>
            <a:r>
              <a:rPr lang="es-NI" dirty="0"/>
              <a:t>Cuántas muestras posibles hay ?</a:t>
            </a:r>
          </a:p>
        </p:txBody>
      </p:sp>
      <p:sp>
        <p:nvSpPr>
          <p:cNvPr id="11" name="CuadroTexto 10">
            <a:extLst>
              <a:ext uri="{FF2B5EF4-FFF2-40B4-BE49-F238E27FC236}">
                <a16:creationId xmlns:a16="http://schemas.microsoft.com/office/drawing/2014/main" id="{1840EC1E-37DB-8B0A-7B57-9F75ED6A1795}"/>
              </a:ext>
            </a:extLst>
          </p:cNvPr>
          <p:cNvSpPr txBox="1"/>
          <p:nvPr/>
        </p:nvSpPr>
        <p:spPr>
          <a:xfrm>
            <a:off x="6316393" y="1463431"/>
            <a:ext cx="3615397" cy="369332"/>
          </a:xfrm>
          <a:prstGeom prst="rect">
            <a:avLst/>
          </a:prstGeom>
          <a:noFill/>
        </p:spPr>
        <p:txBody>
          <a:bodyPr wrap="square" rtlCol="0">
            <a:spAutoFit/>
          </a:bodyPr>
          <a:lstStyle/>
          <a:p>
            <a:r>
              <a:rPr lang="es-NI" dirty="0"/>
              <a:t>Cuántas muestras posibles hay ? 5C2</a:t>
            </a:r>
          </a:p>
        </p:txBody>
      </p:sp>
      <p:graphicFrame>
        <p:nvGraphicFramePr>
          <p:cNvPr id="12" name="Objeto 11">
            <a:extLst>
              <a:ext uri="{FF2B5EF4-FFF2-40B4-BE49-F238E27FC236}">
                <a16:creationId xmlns:a16="http://schemas.microsoft.com/office/drawing/2014/main" id="{4E80E69A-7980-927F-CE1C-478E97E1152F}"/>
              </a:ext>
            </a:extLst>
          </p:cNvPr>
          <p:cNvGraphicFramePr>
            <a:graphicFrameLocks noChangeAspect="1"/>
          </p:cNvGraphicFramePr>
          <p:nvPr>
            <p:extLst>
              <p:ext uri="{D42A27DB-BD31-4B8C-83A1-F6EECF244321}">
                <p14:modId xmlns:p14="http://schemas.microsoft.com/office/powerpoint/2010/main" val="2400728571"/>
              </p:ext>
            </p:extLst>
          </p:nvPr>
        </p:nvGraphicFramePr>
        <p:xfrm>
          <a:off x="4826255" y="1810253"/>
          <a:ext cx="1992257" cy="2759462"/>
        </p:xfrm>
        <a:graphic>
          <a:graphicData uri="http://schemas.openxmlformats.org/presentationml/2006/ole">
            <mc:AlternateContent xmlns:mc="http://schemas.openxmlformats.org/markup-compatibility/2006">
              <mc:Choice xmlns:v="urn:schemas-microsoft-com:vml" Requires="v">
                <p:oleObj name="Worksheet" r:id="rId6" imgW="1533349" imgH="2124061" progId="Excel.Sheet.12">
                  <p:embed/>
                </p:oleObj>
              </mc:Choice>
              <mc:Fallback>
                <p:oleObj name="Worksheet" r:id="rId6" imgW="1533349" imgH="2124061" progId="Excel.Sheet.12">
                  <p:embed/>
                  <p:pic>
                    <p:nvPicPr>
                      <p:cNvPr id="0" name=""/>
                      <p:cNvPicPr/>
                      <p:nvPr/>
                    </p:nvPicPr>
                    <p:blipFill>
                      <a:blip r:embed="rId7"/>
                      <a:stretch>
                        <a:fillRect/>
                      </a:stretch>
                    </p:blipFill>
                    <p:spPr>
                      <a:xfrm>
                        <a:off x="4826255" y="1810253"/>
                        <a:ext cx="1992257" cy="2759462"/>
                      </a:xfrm>
                      <a:prstGeom prst="rect">
                        <a:avLst/>
                      </a:prstGeom>
                    </p:spPr>
                  </p:pic>
                </p:oleObj>
              </mc:Fallback>
            </mc:AlternateContent>
          </a:graphicData>
        </a:graphic>
      </p:graphicFrame>
      <p:graphicFrame>
        <p:nvGraphicFramePr>
          <p:cNvPr id="13" name="Objeto 12">
            <a:extLst>
              <a:ext uri="{FF2B5EF4-FFF2-40B4-BE49-F238E27FC236}">
                <a16:creationId xmlns:a16="http://schemas.microsoft.com/office/drawing/2014/main" id="{8206F4D9-A57E-3D8A-EB5B-018D7A5903E9}"/>
              </a:ext>
            </a:extLst>
          </p:cNvPr>
          <p:cNvGraphicFramePr>
            <a:graphicFrameLocks noChangeAspect="1"/>
          </p:cNvGraphicFramePr>
          <p:nvPr>
            <p:extLst>
              <p:ext uri="{D42A27DB-BD31-4B8C-83A1-F6EECF244321}">
                <p14:modId xmlns:p14="http://schemas.microsoft.com/office/powerpoint/2010/main" val="104782827"/>
              </p:ext>
            </p:extLst>
          </p:nvPr>
        </p:nvGraphicFramePr>
        <p:xfrm>
          <a:off x="7692244" y="1873558"/>
          <a:ext cx="3016452" cy="2055906"/>
        </p:xfrm>
        <a:graphic>
          <a:graphicData uri="http://schemas.openxmlformats.org/presentationml/2006/ole">
            <mc:AlternateContent xmlns:mc="http://schemas.openxmlformats.org/markup-compatibility/2006">
              <mc:Choice xmlns:v="urn:schemas-microsoft-com:vml" Requires="v">
                <p:oleObj name="Worksheet" r:id="rId8" imgW="1705066" imgH="1162093" progId="Excel.Sheet.12">
                  <p:embed/>
                </p:oleObj>
              </mc:Choice>
              <mc:Fallback>
                <p:oleObj name="Worksheet" r:id="rId8" imgW="1705066" imgH="1162093" progId="Excel.Sheet.12">
                  <p:embed/>
                  <p:pic>
                    <p:nvPicPr>
                      <p:cNvPr id="0" name=""/>
                      <p:cNvPicPr/>
                      <p:nvPr/>
                    </p:nvPicPr>
                    <p:blipFill>
                      <a:blip r:embed="rId9"/>
                      <a:stretch>
                        <a:fillRect/>
                      </a:stretch>
                    </p:blipFill>
                    <p:spPr>
                      <a:xfrm>
                        <a:off x="7692244" y="1873558"/>
                        <a:ext cx="3016452" cy="2055906"/>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E5525EBA-8EA0-13FD-3809-3D21B3AB080F}"/>
              </a:ext>
            </a:extLst>
          </p:cNvPr>
          <p:cNvPicPr>
            <a:picLocks noChangeAspect="1"/>
          </p:cNvPicPr>
          <p:nvPr/>
        </p:nvPicPr>
        <p:blipFill>
          <a:blip r:embed="rId10"/>
          <a:stretch>
            <a:fillRect/>
          </a:stretch>
        </p:blipFill>
        <p:spPr>
          <a:xfrm>
            <a:off x="7161554" y="4117215"/>
            <a:ext cx="3980056" cy="2392268"/>
          </a:xfrm>
          <a:prstGeom prst="rect">
            <a:avLst/>
          </a:prstGeom>
        </p:spPr>
      </p:pic>
    </p:spTree>
    <p:extLst>
      <p:ext uri="{BB962C8B-B14F-4D97-AF65-F5344CB8AC3E}">
        <p14:creationId xmlns:p14="http://schemas.microsoft.com/office/powerpoint/2010/main" val="303162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66651"/>
            <a:ext cx="10515600" cy="816561"/>
          </a:xfrm>
        </p:spPr>
        <p:txBody>
          <a:bodyPr>
            <a:normAutofit/>
          </a:bodyPr>
          <a:lstStyle/>
          <a:p>
            <a:r>
              <a:rPr lang="es-NI" sz="3600" dirty="0"/>
              <a:t>Palabras claves</a:t>
            </a:r>
          </a:p>
        </p:txBody>
      </p:sp>
      <p:sp>
        <p:nvSpPr>
          <p:cNvPr id="3" name="Marcador de contenido 2"/>
          <p:cNvSpPr>
            <a:spLocks noGrp="1"/>
          </p:cNvSpPr>
          <p:nvPr>
            <p:ph idx="1"/>
          </p:nvPr>
        </p:nvSpPr>
        <p:spPr>
          <a:xfrm>
            <a:off x="838200" y="1083211"/>
            <a:ext cx="3255498" cy="4881491"/>
          </a:xfrm>
        </p:spPr>
        <p:txBody>
          <a:bodyPr>
            <a:normAutofit/>
          </a:bodyPr>
          <a:lstStyle/>
          <a:p>
            <a:pPr algn="just"/>
            <a:r>
              <a:rPr lang="es-MX" sz="2400" dirty="0"/>
              <a:t>Muestreo,</a:t>
            </a:r>
          </a:p>
          <a:p>
            <a:pPr algn="just"/>
            <a:r>
              <a:rPr lang="es-MX" sz="2400" dirty="0"/>
              <a:t> Probabilidad,</a:t>
            </a:r>
          </a:p>
          <a:p>
            <a:pPr algn="just"/>
            <a:r>
              <a:rPr lang="es-MX" sz="2400" dirty="0"/>
              <a:t> Muestra, </a:t>
            </a:r>
          </a:p>
          <a:p>
            <a:pPr algn="just"/>
            <a:r>
              <a:rPr lang="es-MX" sz="2400" dirty="0"/>
              <a:t>Distribución de probabilidades, </a:t>
            </a:r>
          </a:p>
          <a:p>
            <a:pPr algn="just"/>
            <a:r>
              <a:rPr lang="es-MX" sz="2400" dirty="0"/>
              <a:t>Distribución normal, </a:t>
            </a:r>
          </a:p>
          <a:p>
            <a:pPr algn="just"/>
            <a:r>
              <a:rPr lang="es-MX" sz="2400" dirty="0"/>
              <a:t>Media, varianza, </a:t>
            </a:r>
          </a:p>
          <a:p>
            <a:pPr algn="just"/>
            <a:r>
              <a:rPr lang="es-MX" sz="2400" dirty="0"/>
              <a:t>Desviación estándar,</a:t>
            </a:r>
            <a:endParaRPr lang="es-NI" sz="2400" dirty="0"/>
          </a:p>
        </p:txBody>
      </p:sp>
      <p:sp>
        <p:nvSpPr>
          <p:cNvPr id="5" name="CuadroTexto 4">
            <a:extLst>
              <a:ext uri="{FF2B5EF4-FFF2-40B4-BE49-F238E27FC236}">
                <a16:creationId xmlns:a16="http://schemas.microsoft.com/office/drawing/2014/main" id="{BC6346EB-0615-4AAE-E94E-58518404A0F7}"/>
              </a:ext>
            </a:extLst>
          </p:cNvPr>
          <p:cNvSpPr txBox="1"/>
          <p:nvPr/>
        </p:nvSpPr>
        <p:spPr>
          <a:xfrm>
            <a:off x="6588369" y="1397675"/>
            <a:ext cx="4440702" cy="3416320"/>
          </a:xfrm>
          <a:prstGeom prst="rect">
            <a:avLst/>
          </a:prstGeom>
          <a:noFill/>
        </p:spPr>
        <p:txBody>
          <a:bodyPr wrap="square">
            <a:spAutoFit/>
          </a:bodyPr>
          <a:lstStyle/>
          <a:p>
            <a:pPr marL="342900" indent="-342900" algn="just">
              <a:buFont typeface="Arial" panose="020B0604020202020204" pitchFamily="34" charset="0"/>
              <a:buChar char="•"/>
            </a:pPr>
            <a:r>
              <a:rPr lang="es-MX" sz="2400" dirty="0"/>
              <a:t> Error estándar, </a:t>
            </a:r>
          </a:p>
          <a:p>
            <a:pPr marL="342900" indent="-342900" algn="just">
              <a:buFont typeface="Arial" panose="020B0604020202020204" pitchFamily="34" charset="0"/>
              <a:buChar char="•"/>
            </a:pPr>
            <a:r>
              <a:rPr lang="es-MX" sz="2400" dirty="0"/>
              <a:t>Etapas de un estudio científico, </a:t>
            </a:r>
          </a:p>
          <a:p>
            <a:pPr marL="342900" indent="-342900" algn="just">
              <a:buFont typeface="Arial" panose="020B0604020202020204" pitchFamily="34" charset="0"/>
              <a:buChar char="•"/>
            </a:pPr>
            <a:r>
              <a:rPr lang="es-MX" sz="2400" dirty="0"/>
              <a:t>Proporción, </a:t>
            </a:r>
          </a:p>
          <a:p>
            <a:pPr marL="342900" indent="-342900" algn="just">
              <a:buFont typeface="Arial" panose="020B0604020202020204" pitchFamily="34" charset="0"/>
              <a:buChar char="•"/>
            </a:pPr>
            <a:r>
              <a:rPr lang="es-MX" sz="2400" dirty="0"/>
              <a:t>Pruebas de hipótesis,</a:t>
            </a:r>
          </a:p>
          <a:p>
            <a:pPr marL="342900" indent="-342900" algn="just">
              <a:buFont typeface="Arial" panose="020B0604020202020204" pitchFamily="34" charset="0"/>
              <a:buChar char="•"/>
            </a:pPr>
            <a:r>
              <a:rPr lang="es-MX" sz="2400" dirty="0"/>
              <a:t> Parámetros,</a:t>
            </a:r>
          </a:p>
          <a:p>
            <a:pPr marL="342900" indent="-342900" algn="just">
              <a:buFont typeface="Arial" panose="020B0604020202020204" pitchFamily="34" charset="0"/>
              <a:buChar char="•"/>
            </a:pPr>
            <a:r>
              <a:rPr lang="es-MX" sz="2400" dirty="0"/>
              <a:t> Estadísticos,</a:t>
            </a:r>
          </a:p>
          <a:p>
            <a:pPr marL="342900" indent="-342900" algn="just">
              <a:buFont typeface="Arial" panose="020B0604020202020204" pitchFamily="34" charset="0"/>
              <a:buChar char="•"/>
            </a:pPr>
            <a:r>
              <a:rPr lang="es-MX" sz="2400" dirty="0"/>
              <a:t> Estimación de parámetros, </a:t>
            </a:r>
          </a:p>
          <a:p>
            <a:pPr marL="342900" indent="-342900" algn="just">
              <a:buFont typeface="Arial" panose="020B0604020202020204" pitchFamily="34" charset="0"/>
              <a:buChar char="•"/>
            </a:pPr>
            <a:r>
              <a:rPr lang="es-MX" sz="2400" dirty="0"/>
              <a:t>D</a:t>
            </a:r>
            <a:r>
              <a:rPr lang="es-MX" sz="2400"/>
              <a:t>istribución </a:t>
            </a:r>
            <a:r>
              <a:rPr lang="es-MX" sz="2400" dirty="0"/>
              <a:t>muestral</a:t>
            </a:r>
            <a:endParaRPr lang="es-NI" sz="2400" dirty="0"/>
          </a:p>
        </p:txBody>
      </p:sp>
    </p:spTree>
    <p:extLst>
      <p:ext uri="{BB962C8B-B14F-4D97-AF65-F5344CB8AC3E}">
        <p14:creationId xmlns:p14="http://schemas.microsoft.com/office/powerpoint/2010/main" val="3342020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D3C03A-42AB-4B64-D495-0FA41BBCF8F4}"/>
              </a:ext>
            </a:extLst>
          </p:cNvPr>
          <p:cNvSpPr>
            <a:spLocks noGrp="1"/>
          </p:cNvSpPr>
          <p:nvPr>
            <p:ph type="title"/>
          </p:nvPr>
        </p:nvSpPr>
        <p:spPr>
          <a:xfrm>
            <a:off x="154745" y="238516"/>
            <a:ext cx="7202658" cy="647749"/>
          </a:xfrm>
        </p:spPr>
        <p:txBody>
          <a:bodyPr>
            <a:normAutofit fontScale="90000"/>
          </a:bodyPr>
          <a:lstStyle/>
          <a:p>
            <a:r>
              <a:rPr lang="es-NI" dirty="0"/>
              <a:t>Ejemplo en poblaciones infinitas</a:t>
            </a:r>
          </a:p>
        </p:txBody>
      </p:sp>
      <p:sp>
        <p:nvSpPr>
          <p:cNvPr id="3" name="Marcador de contenido 2">
            <a:extLst>
              <a:ext uri="{FF2B5EF4-FFF2-40B4-BE49-F238E27FC236}">
                <a16:creationId xmlns:a16="http://schemas.microsoft.com/office/drawing/2014/main" id="{EEC0113B-4C34-B26F-746C-7070DE6F7792}"/>
              </a:ext>
            </a:extLst>
          </p:cNvPr>
          <p:cNvSpPr>
            <a:spLocks noGrp="1"/>
          </p:cNvSpPr>
          <p:nvPr>
            <p:ph sz="half" idx="1"/>
          </p:nvPr>
        </p:nvSpPr>
        <p:spPr>
          <a:xfrm>
            <a:off x="154745" y="1234782"/>
            <a:ext cx="7202658" cy="2563495"/>
          </a:xfrm>
        </p:spPr>
        <p:txBody>
          <a:bodyPr>
            <a:normAutofit/>
          </a:bodyPr>
          <a:lstStyle/>
          <a:p>
            <a:pPr marL="0" indent="0">
              <a:buNone/>
            </a:pPr>
            <a:r>
              <a:rPr lang="es-MX" sz="2400" dirty="0"/>
              <a:t>Sea una </a:t>
            </a:r>
            <a:r>
              <a:rPr lang="es-MX" sz="2400" dirty="0" err="1"/>
              <a:t>v.a.</a:t>
            </a:r>
            <a:r>
              <a:rPr lang="es-MX" sz="2400" dirty="0"/>
              <a:t> X con valores: 1, 3, 5. </a:t>
            </a:r>
          </a:p>
          <a:p>
            <a:pPr marL="0" indent="0">
              <a:buNone/>
            </a:pPr>
            <a:r>
              <a:rPr lang="es-MX" sz="2400" dirty="0"/>
              <a:t>Consideramos una </a:t>
            </a:r>
            <a:r>
              <a:rPr lang="es-MX" sz="2400" dirty="0" err="1"/>
              <a:t>m.a.s</a:t>
            </a:r>
            <a:r>
              <a:rPr lang="es-MX" sz="2400" dirty="0"/>
              <a:t>. de tamaño 2.</a:t>
            </a:r>
          </a:p>
          <a:p>
            <a:pPr marL="0" indent="0">
              <a:buNone/>
            </a:pPr>
            <a:r>
              <a:rPr lang="es-MX" sz="2400" dirty="0"/>
              <a:t>Obtener: </a:t>
            </a:r>
          </a:p>
          <a:p>
            <a:pPr marL="0" indent="0">
              <a:buNone/>
            </a:pPr>
            <a:r>
              <a:rPr lang="es-MX" sz="2400" dirty="0"/>
              <a:t>1.- Media y varianza de la </a:t>
            </a:r>
            <a:r>
              <a:rPr lang="es-MX" sz="2400" dirty="0" err="1"/>
              <a:t>v.a.</a:t>
            </a:r>
            <a:r>
              <a:rPr lang="es-MX" sz="2400" dirty="0"/>
              <a:t> X</a:t>
            </a:r>
          </a:p>
          <a:p>
            <a:pPr marL="0" indent="0">
              <a:buNone/>
            </a:pPr>
            <a:r>
              <a:rPr lang="es-MX" sz="2400" dirty="0"/>
              <a:t> 2.- Media y varianza de la </a:t>
            </a:r>
            <a:r>
              <a:rPr lang="es-MX" sz="2400" dirty="0" err="1"/>
              <a:t>v.a.</a:t>
            </a:r>
            <a:r>
              <a:rPr lang="es-MX" sz="2400" dirty="0"/>
              <a:t> X</a:t>
            </a:r>
            <a:endParaRPr lang="es-NI" sz="2400" dirty="0"/>
          </a:p>
        </p:txBody>
      </p:sp>
      <p:graphicFrame>
        <p:nvGraphicFramePr>
          <p:cNvPr id="8" name="Objeto 7">
            <a:extLst>
              <a:ext uri="{FF2B5EF4-FFF2-40B4-BE49-F238E27FC236}">
                <a16:creationId xmlns:a16="http://schemas.microsoft.com/office/drawing/2014/main" id="{A7B881A0-5B9A-29D1-5C9E-59D877DA0064}"/>
              </a:ext>
            </a:extLst>
          </p:cNvPr>
          <p:cNvGraphicFramePr>
            <a:graphicFrameLocks noChangeAspect="1"/>
          </p:cNvGraphicFramePr>
          <p:nvPr>
            <p:extLst>
              <p:ext uri="{D42A27DB-BD31-4B8C-83A1-F6EECF244321}">
                <p14:modId xmlns:p14="http://schemas.microsoft.com/office/powerpoint/2010/main" val="847070922"/>
              </p:ext>
            </p:extLst>
          </p:nvPr>
        </p:nvGraphicFramePr>
        <p:xfrm>
          <a:off x="7917693" y="1177659"/>
          <a:ext cx="2661211" cy="1338870"/>
        </p:xfrm>
        <a:graphic>
          <a:graphicData uri="http://schemas.openxmlformats.org/presentationml/2006/ole">
            <mc:AlternateContent xmlns:mc="http://schemas.openxmlformats.org/markup-compatibility/2006">
              <mc:Choice xmlns:v="urn:schemas-microsoft-com:vml" Requires="v">
                <p:oleObj name="Worksheet" r:id="rId2" imgW="1533349" imgH="771697" progId="Excel.Sheet.12">
                  <p:embed/>
                </p:oleObj>
              </mc:Choice>
              <mc:Fallback>
                <p:oleObj name="Worksheet" r:id="rId2" imgW="1533349" imgH="771697" progId="Excel.Sheet.12">
                  <p:embed/>
                  <p:pic>
                    <p:nvPicPr>
                      <p:cNvPr id="0" name=""/>
                      <p:cNvPicPr/>
                      <p:nvPr/>
                    </p:nvPicPr>
                    <p:blipFill>
                      <a:blip r:embed="rId3"/>
                      <a:stretch>
                        <a:fillRect/>
                      </a:stretch>
                    </p:blipFill>
                    <p:spPr>
                      <a:xfrm>
                        <a:off x="7917693" y="1177659"/>
                        <a:ext cx="2661211" cy="133887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83BC8F69-C019-A55D-CF92-BBC6F9D16A88}"/>
                  </a:ext>
                </a:extLst>
              </p:cNvPr>
              <p:cNvSpPr txBox="1"/>
              <p:nvPr/>
            </p:nvSpPr>
            <p:spPr>
              <a:xfrm>
                <a:off x="7658648" y="2791166"/>
                <a:ext cx="2920256" cy="1569660"/>
              </a:xfrm>
              <a:prstGeom prst="rect">
                <a:avLst/>
              </a:prstGeom>
              <a:noFill/>
            </p:spPr>
            <p:txBody>
              <a:bodyPr wrap="square">
                <a:spAutoFit/>
              </a:bodyPr>
              <a:lstStyle/>
              <a:p>
                <a:r>
                  <a:rPr lang="es-NI" sz="3200" b="1" dirty="0"/>
                  <a:t>µ = E [X]= 3</a:t>
                </a:r>
              </a:p>
              <a:p>
                <a14:m>
                  <m:oMath xmlns:m="http://schemas.openxmlformats.org/officeDocument/2006/math">
                    <m:sSup>
                      <m:sSupPr>
                        <m:ctrlPr>
                          <a:rPr lang="es-NI" sz="3200" b="1" dirty="0" smtClean="0">
                            <a:solidFill>
                              <a:srgbClr val="836967"/>
                            </a:solidFill>
                            <a:latin typeface="Cambria Math" panose="02040503050406030204" pitchFamily="18" charset="0"/>
                          </a:rPr>
                        </m:ctrlPr>
                      </m:sSupPr>
                      <m:e>
                        <m:r>
                          <a:rPr lang="es-NI" sz="3200" b="1" i="1" dirty="0">
                            <a:latin typeface="Cambria Math" panose="02040503050406030204" pitchFamily="18" charset="0"/>
                          </a:rPr>
                          <m:t>𝝈</m:t>
                        </m:r>
                      </m:e>
                      <m:sup>
                        <m:r>
                          <a:rPr lang="es-NI" sz="3200" b="1" i="0" dirty="0">
                            <a:latin typeface="Cambria Math" panose="02040503050406030204" pitchFamily="18" charset="0"/>
                          </a:rPr>
                          <m:t>𝟐</m:t>
                        </m:r>
                      </m:sup>
                    </m:sSup>
                  </m:oMath>
                </a14:m>
                <a:r>
                  <a:rPr lang="es-NI" sz="3200" b="1" dirty="0"/>
                  <a:t>=  3/8</a:t>
                </a:r>
              </a:p>
              <a:p>
                <a:endParaRPr lang="es-NI" sz="3200" b="1" dirty="0"/>
              </a:p>
            </p:txBody>
          </p:sp>
        </mc:Choice>
        <mc:Fallback>
          <p:sp>
            <p:nvSpPr>
              <p:cNvPr id="10" name="CuadroTexto 9">
                <a:extLst>
                  <a:ext uri="{FF2B5EF4-FFF2-40B4-BE49-F238E27FC236}">
                    <a16:creationId xmlns:a16="http://schemas.microsoft.com/office/drawing/2014/main" id="{83BC8F69-C019-A55D-CF92-BBC6F9D16A88}"/>
                  </a:ext>
                </a:extLst>
              </p:cNvPr>
              <p:cNvSpPr txBox="1">
                <a:spLocks noRot="1" noChangeAspect="1" noMove="1" noResize="1" noEditPoints="1" noAdjustHandles="1" noChangeArrowheads="1" noChangeShapeType="1" noTextEdit="1"/>
              </p:cNvSpPr>
              <p:nvPr/>
            </p:nvSpPr>
            <p:spPr>
              <a:xfrm>
                <a:off x="7658648" y="2791166"/>
                <a:ext cx="2920256" cy="1569660"/>
              </a:xfrm>
              <a:prstGeom prst="rect">
                <a:avLst/>
              </a:prstGeom>
              <a:blipFill>
                <a:blip r:embed="rId4"/>
                <a:stretch>
                  <a:fillRect l="-5219" t="-5058"/>
                </a:stretch>
              </a:blipFill>
            </p:spPr>
            <p:txBody>
              <a:bodyPr/>
              <a:lstStyle/>
              <a:p>
                <a:r>
                  <a:rPr lang="es-NI">
                    <a:noFill/>
                  </a:rPr>
                  <a:t> </a:t>
                </a:r>
              </a:p>
            </p:txBody>
          </p:sp>
        </mc:Fallback>
      </mc:AlternateContent>
      <p:pic>
        <p:nvPicPr>
          <p:cNvPr id="14" name="Imagen 13">
            <a:extLst>
              <a:ext uri="{FF2B5EF4-FFF2-40B4-BE49-F238E27FC236}">
                <a16:creationId xmlns:a16="http://schemas.microsoft.com/office/drawing/2014/main" id="{01C2F347-592E-872C-98DD-D1FDA16303FC}"/>
              </a:ext>
            </a:extLst>
          </p:cNvPr>
          <p:cNvPicPr>
            <a:picLocks noChangeAspect="1"/>
          </p:cNvPicPr>
          <p:nvPr/>
        </p:nvPicPr>
        <p:blipFill rotWithShape="1">
          <a:blip r:embed="rId5"/>
          <a:srcRect l="35078" t="55746" r="37182" b="13169"/>
          <a:stretch/>
        </p:blipFill>
        <p:spPr>
          <a:xfrm>
            <a:off x="4052139" y="4360826"/>
            <a:ext cx="4669830" cy="1997612"/>
          </a:xfrm>
          <a:prstGeom prst="rect">
            <a:avLst/>
          </a:prstGeom>
        </p:spPr>
      </p:pic>
    </p:spTree>
    <p:extLst>
      <p:ext uri="{BB962C8B-B14F-4D97-AF65-F5344CB8AC3E}">
        <p14:creationId xmlns:p14="http://schemas.microsoft.com/office/powerpoint/2010/main" val="563369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o 8">
            <a:extLst>
              <a:ext uri="{FF2B5EF4-FFF2-40B4-BE49-F238E27FC236}">
                <a16:creationId xmlns:a16="http://schemas.microsoft.com/office/drawing/2014/main" id="{56DE340A-E5CA-402E-C1B3-3CA62FCF0EE1}"/>
              </a:ext>
            </a:extLst>
          </p:cNvPr>
          <p:cNvGraphicFramePr>
            <a:graphicFrameLocks noChangeAspect="1"/>
          </p:cNvGraphicFramePr>
          <p:nvPr>
            <p:extLst>
              <p:ext uri="{D42A27DB-BD31-4B8C-83A1-F6EECF244321}">
                <p14:modId xmlns:p14="http://schemas.microsoft.com/office/powerpoint/2010/main" val="2189588363"/>
              </p:ext>
            </p:extLst>
          </p:nvPr>
        </p:nvGraphicFramePr>
        <p:xfrm>
          <a:off x="454742" y="759336"/>
          <a:ext cx="4147001" cy="3458702"/>
        </p:xfrm>
        <a:graphic>
          <a:graphicData uri="http://schemas.openxmlformats.org/presentationml/2006/ole">
            <mc:AlternateContent xmlns:mc="http://schemas.openxmlformats.org/markup-compatibility/2006">
              <mc:Choice xmlns:v="urn:schemas-microsoft-com:vml" Requires="v">
                <p:oleObj name="Worksheet" r:id="rId2" imgW="2295485" imgH="1914460" progId="Excel.Sheet.12">
                  <p:embed/>
                </p:oleObj>
              </mc:Choice>
              <mc:Fallback>
                <p:oleObj name="Worksheet" r:id="rId2" imgW="2295485" imgH="1914460" progId="Excel.Sheet.12">
                  <p:embed/>
                  <p:pic>
                    <p:nvPicPr>
                      <p:cNvPr id="0" name=""/>
                      <p:cNvPicPr/>
                      <p:nvPr/>
                    </p:nvPicPr>
                    <p:blipFill>
                      <a:blip r:embed="rId3"/>
                      <a:stretch>
                        <a:fillRect/>
                      </a:stretch>
                    </p:blipFill>
                    <p:spPr>
                      <a:xfrm>
                        <a:off x="454742" y="759336"/>
                        <a:ext cx="4147001" cy="3458702"/>
                      </a:xfrm>
                      <a:prstGeom prst="rect">
                        <a:avLst/>
                      </a:prstGeom>
                    </p:spPr>
                  </p:pic>
                </p:oleObj>
              </mc:Fallback>
            </mc:AlternateContent>
          </a:graphicData>
        </a:graphic>
      </p:graphicFrame>
      <p:sp>
        <p:nvSpPr>
          <p:cNvPr id="11" name="Rectángulo 10">
            <a:extLst>
              <a:ext uri="{FF2B5EF4-FFF2-40B4-BE49-F238E27FC236}">
                <a16:creationId xmlns:a16="http://schemas.microsoft.com/office/drawing/2014/main" id="{DBD4F99A-7C35-B8FB-6D19-86158D49656E}"/>
              </a:ext>
            </a:extLst>
          </p:cNvPr>
          <p:cNvSpPr/>
          <p:nvPr/>
        </p:nvSpPr>
        <p:spPr>
          <a:xfrm>
            <a:off x="3156154" y="759337"/>
            <a:ext cx="1445589" cy="34587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NI"/>
          </a:p>
        </p:txBody>
      </p:sp>
      <p:graphicFrame>
        <p:nvGraphicFramePr>
          <p:cNvPr id="10" name="Objeto 9">
            <a:extLst>
              <a:ext uri="{FF2B5EF4-FFF2-40B4-BE49-F238E27FC236}">
                <a16:creationId xmlns:a16="http://schemas.microsoft.com/office/drawing/2014/main" id="{7DFEFEA5-1E9E-ECE8-AD20-DA277B3E5410}"/>
              </a:ext>
            </a:extLst>
          </p:cNvPr>
          <p:cNvGraphicFramePr>
            <a:graphicFrameLocks noChangeAspect="1"/>
          </p:cNvGraphicFramePr>
          <p:nvPr>
            <p:extLst>
              <p:ext uri="{D42A27DB-BD31-4B8C-83A1-F6EECF244321}">
                <p14:modId xmlns:p14="http://schemas.microsoft.com/office/powerpoint/2010/main" val="1844907777"/>
              </p:ext>
            </p:extLst>
          </p:nvPr>
        </p:nvGraphicFramePr>
        <p:xfrm>
          <a:off x="454741" y="759336"/>
          <a:ext cx="4147001" cy="3458702"/>
        </p:xfrm>
        <a:graphic>
          <a:graphicData uri="http://schemas.openxmlformats.org/presentationml/2006/ole">
            <mc:AlternateContent xmlns:mc="http://schemas.openxmlformats.org/markup-compatibility/2006">
              <mc:Choice xmlns:v="urn:schemas-microsoft-com:vml" Requires="v">
                <p:oleObj name="Worksheet" r:id="rId4" imgW="2295485" imgH="1914460" progId="Excel.Sheet.12">
                  <p:embed/>
                </p:oleObj>
              </mc:Choice>
              <mc:Fallback>
                <p:oleObj name="Worksheet" r:id="rId4" imgW="2295485" imgH="1914460" progId="Excel.Sheet.12">
                  <p:embed/>
                  <p:pic>
                    <p:nvPicPr>
                      <p:cNvPr id="9" name="Objeto 8">
                        <a:extLst>
                          <a:ext uri="{FF2B5EF4-FFF2-40B4-BE49-F238E27FC236}">
                            <a16:creationId xmlns:a16="http://schemas.microsoft.com/office/drawing/2014/main" id="{56DE340A-E5CA-402E-C1B3-3CA62FCF0EE1}"/>
                          </a:ext>
                        </a:extLst>
                      </p:cNvPr>
                      <p:cNvPicPr/>
                      <p:nvPr/>
                    </p:nvPicPr>
                    <p:blipFill>
                      <a:blip r:embed="rId3"/>
                      <a:stretch>
                        <a:fillRect/>
                      </a:stretch>
                    </p:blipFill>
                    <p:spPr>
                      <a:xfrm>
                        <a:off x="454741" y="759336"/>
                        <a:ext cx="4147001" cy="3458702"/>
                      </a:xfrm>
                      <a:prstGeom prst="rect">
                        <a:avLst/>
                      </a:prstGeom>
                    </p:spPr>
                  </p:pic>
                </p:oleObj>
              </mc:Fallback>
            </mc:AlternateContent>
          </a:graphicData>
        </a:graphic>
      </p:graphicFrame>
      <p:graphicFrame>
        <p:nvGraphicFramePr>
          <p:cNvPr id="12" name="Objeto 11">
            <a:extLst>
              <a:ext uri="{FF2B5EF4-FFF2-40B4-BE49-F238E27FC236}">
                <a16:creationId xmlns:a16="http://schemas.microsoft.com/office/drawing/2014/main" id="{05DB7AEE-95CC-47B6-FD44-BBF9C97E21E6}"/>
              </a:ext>
            </a:extLst>
          </p:cNvPr>
          <p:cNvGraphicFramePr>
            <a:graphicFrameLocks noChangeAspect="1"/>
          </p:cNvGraphicFramePr>
          <p:nvPr>
            <p:extLst>
              <p:ext uri="{D42A27DB-BD31-4B8C-83A1-F6EECF244321}">
                <p14:modId xmlns:p14="http://schemas.microsoft.com/office/powerpoint/2010/main" val="2663545202"/>
              </p:ext>
            </p:extLst>
          </p:nvPr>
        </p:nvGraphicFramePr>
        <p:xfrm>
          <a:off x="5579961" y="544974"/>
          <a:ext cx="3239575" cy="2434712"/>
        </p:xfrm>
        <a:graphic>
          <a:graphicData uri="http://schemas.openxmlformats.org/presentationml/2006/ole">
            <mc:AlternateContent xmlns:mc="http://schemas.openxmlformats.org/markup-compatibility/2006">
              <mc:Choice xmlns:v="urn:schemas-microsoft-com:vml" Requires="v">
                <p:oleObj name="Worksheet" r:id="rId5" imgW="1533349" imgH="1152618" progId="Excel.Sheet.12">
                  <p:embed/>
                </p:oleObj>
              </mc:Choice>
              <mc:Fallback>
                <p:oleObj name="Worksheet" r:id="rId5" imgW="1533349" imgH="1152618" progId="Excel.Sheet.12">
                  <p:embed/>
                  <p:pic>
                    <p:nvPicPr>
                      <p:cNvPr id="0" name=""/>
                      <p:cNvPicPr/>
                      <p:nvPr/>
                    </p:nvPicPr>
                    <p:blipFill>
                      <a:blip r:embed="rId6"/>
                      <a:stretch>
                        <a:fillRect/>
                      </a:stretch>
                    </p:blipFill>
                    <p:spPr>
                      <a:xfrm>
                        <a:off x="5579961" y="544974"/>
                        <a:ext cx="3239575" cy="2434712"/>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D2490EFD-8E28-1451-50CE-BBF00924C0D9}"/>
              </a:ext>
            </a:extLst>
          </p:cNvPr>
          <p:cNvPicPr>
            <a:picLocks noChangeAspect="1"/>
          </p:cNvPicPr>
          <p:nvPr/>
        </p:nvPicPr>
        <p:blipFill rotWithShape="1">
          <a:blip r:embed="rId7"/>
          <a:srcRect l="18295" t="56552" r="22173" b="17635"/>
          <a:stretch/>
        </p:blipFill>
        <p:spPr>
          <a:xfrm>
            <a:off x="3377381" y="4410690"/>
            <a:ext cx="6902245" cy="1902336"/>
          </a:xfrm>
          <a:prstGeom prst="rect">
            <a:avLst/>
          </a:prstGeom>
        </p:spPr>
      </p:pic>
      <p:pic>
        <p:nvPicPr>
          <p:cNvPr id="15" name="Imagen 14">
            <a:extLst>
              <a:ext uri="{FF2B5EF4-FFF2-40B4-BE49-F238E27FC236}">
                <a16:creationId xmlns:a16="http://schemas.microsoft.com/office/drawing/2014/main" id="{0ED06962-5BEF-6542-D71D-457181CAB31A}"/>
              </a:ext>
            </a:extLst>
          </p:cNvPr>
          <p:cNvPicPr>
            <a:picLocks noChangeAspect="1"/>
          </p:cNvPicPr>
          <p:nvPr/>
        </p:nvPicPr>
        <p:blipFill rotWithShape="1">
          <a:blip r:embed="rId8"/>
          <a:srcRect l="42649" t="2289" b="60079"/>
          <a:stretch/>
        </p:blipFill>
        <p:spPr>
          <a:xfrm>
            <a:off x="8819536" y="2809568"/>
            <a:ext cx="2454513" cy="1238864"/>
          </a:xfrm>
          <a:prstGeom prst="rect">
            <a:avLst/>
          </a:prstGeom>
        </p:spPr>
      </p:pic>
    </p:spTree>
    <p:extLst>
      <p:ext uri="{BB962C8B-B14F-4D97-AF65-F5344CB8AC3E}">
        <p14:creationId xmlns:p14="http://schemas.microsoft.com/office/powerpoint/2010/main" val="91256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AF6ED-D0EC-B84A-8DEF-D0A93E8C63C0}"/>
              </a:ext>
            </a:extLst>
          </p:cNvPr>
          <p:cNvSpPr>
            <a:spLocks noGrp="1"/>
          </p:cNvSpPr>
          <p:nvPr>
            <p:ph type="title"/>
          </p:nvPr>
        </p:nvSpPr>
        <p:spPr>
          <a:xfrm>
            <a:off x="177018" y="125974"/>
            <a:ext cx="4943622" cy="830629"/>
          </a:xfrm>
        </p:spPr>
        <p:txBody>
          <a:bodyPr>
            <a:normAutofit fontScale="90000"/>
          </a:bodyPr>
          <a:lstStyle/>
          <a:p>
            <a:r>
              <a:rPr lang="es-NI" sz="3200" dirty="0"/>
              <a:t>Propiedades de un estimador</a:t>
            </a:r>
          </a:p>
        </p:txBody>
      </p:sp>
      <p:pic>
        <p:nvPicPr>
          <p:cNvPr id="5" name="Marcador de contenido 4">
            <a:extLst>
              <a:ext uri="{FF2B5EF4-FFF2-40B4-BE49-F238E27FC236}">
                <a16:creationId xmlns:a16="http://schemas.microsoft.com/office/drawing/2014/main" id="{3099E1C7-8812-4C68-7CF8-39A6F7EFECEF}"/>
              </a:ext>
            </a:extLst>
          </p:cNvPr>
          <p:cNvPicPr>
            <a:picLocks noGrp="1" noChangeAspect="1"/>
          </p:cNvPicPr>
          <p:nvPr>
            <p:ph sz="half" idx="1"/>
          </p:nvPr>
        </p:nvPicPr>
        <p:blipFill>
          <a:blip r:embed="rId2"/>
          <a:stretch>
            <a:fillRect/>
          </a:stretch>
        </p:blipFill>
        <p:spPr>
          <a:xfrm>
            <a:off x="1358704" y="1158330"/>
            <a:ext cx="9135795" cy="454134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680007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701CAD8-38E6-75A2-06EA-DD5455B0A865}"/>
              </a:ext>
            </a:extLst>
          </p:cNvPr>
          <p:cNvPicPr>
            <a:picLocks noGrp="1" noChangeAspect="1"/>
          </p:cNvPicPr>
          <p:nvPr>
            <p:ph sz="half" idx="1"/>
          </p:nvPr>
        </p:nvPicPr>
        <p:blipFill rotWithShape="1">
          <a:blip r:embed="rId2"/>
          <a:srcRect l="35000" r="2693" b="8213"/>
          <a:stretch/>
        </p:blipFill>
        <p:spPr>
          <a:xfrm rot="16200000">
            <a:off x="4147623" y="-2542082"/>
            <a:ext cx="3362179" cy="8805069"/>
          </a:xfrm>
          <a:prstGeom prst="rect">
            <a:avLst/>
          </a:prstGeom>
        </p:spPr>
      </p:pic>
      <p:pic>
        <p:nvPicPr>
          <p:cNvPr id="6" name="Imagen 5">
            <a:extLst>
              <a:ext uri="{FF2B5EF4-FFF2-40B4-BE49-F238E27FC236}">
                <a16:creationId xmlns:a16="http://schemas.microsoft.com/office/drawing/2014/main" id="{0F85C6E5-FB7B-9464-FEF4-569641A5EEE7}"/>
              </a:ext>
            </a:extLst>
          </p:cNvPr>
          <p:cNvPicPr>
            <a:picLocks noChangeAspect="1"/>
          </p:cNvPicPr>
          <p:nvPr/>
        </p:nvPicPr>
        <p:blipFill rotWithShape="1">
          <a:blip r:embed="rId3"/>
          <a:srcRect l="29222" t="5494" r="16688" b="984"/>
          <a:stretch/>
        </p:blipFill>
        <p:spPr>
          <a:xfrm rot="16200000">
            <a:off x="4524947" y="442773"/>
            <a:ext cx="2607531" cy="8805070"/>
          </a:xfrm>
          <a:prstGeom prst="rect">
            <a:avLst/>
          </a:prstGeom>
        </p:spPr>
      </p:pic>
    </p:spTree>
    <p:extLst>
      <p:ext uri="{BB962C8B-B14F-4D97-AF65-F5344CB8AC3E}">
        <p14:creationId xmlns:p14="http://schemas.microsoft.com/office/powerpoint/2010/main" val="3628160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71421F79-71C4-C279-8A0E-D77B89F29061}"/>
              </a:ext>
            </a:extLst>
          </p:cNvPr>
          <p:cNvPicPr>
            <a:picLocks noGrp="1" noChangeAspect="1"/>
          </p:cNvPicPr>
          <p:nvPr>
            <p:ph sz="half" idx="1"/>
          </p:nvPr>
        </p:nvPicPr>
        <p:blipFill rotWithShape="1">
          <a:blip r:embed="rId2"/>
          <a:srcRect l="16718" r="18459"/>
          <a:stretch/>
        </p:blipFill>
        <p:spPr>
          <a:xfrm rot="16200000">
            <a:off x="5356557" y="-2550019"/>
            <a:ext cx="3091375" cy="8478245"/>
          </a:xfrm>
          <a:prstGeom prst="rect">
            <a:avLst/>
          </a:prstGeom>
        </p:spPr>
      </p:pic>
      <p:sp>
        <p:nvSpPr>
          <p:cNvPr id="10" name="CuadroTexto 9">
            <a:extLst>
              <a:ext uri="{FF2B5EF4-FFF2-40B4-BE49-F238E27FC236}">
                <a16:creationId xmlns:a16="http://schemas.microsoft.com/office/drawing/2014/main" id="{4C746C94-605D-C216-C5E8-D9B1652FB472}"/>
              </a:ext>
            </a:extLst>
          </p:cNvPr>
          <p:cNvSpPr txBox="1"/>
          <p:nvPr/>
        </p:nvSpPr>
        <p:spPr>
          <a:xfrm>
            <a:off x="0" y="159753"/>
            <a:ext cx="3465348" cy="646331"/>
          </a:xfrm>
          <a:prstGeom prst="rect">
            <a:avLst/>
          </a:prstGeom>
          <a:noFill/>
        </p:spPr>
        <p:txBody>
          <a:bodyPr wrap="square" rtlCol="0">
            <a:spAutoFit/>
          </a:bodyPr>
          <a:lstStyle/>
          <a:p>
            <a:r>
              <a:rPr lang="es-MX" dirty="0"/>
              <a:t>Qué estimador preferirán?</a:t>
            </a:r>
          </a:p>
          <a:p>
            <a:r>
              <a:rPr lang="es-MX" dirty="0"/>
              <a:t> </a:t>
            </a:r>
            <a:endParaRPr lang="es-NI" dirty="0"/>
          </a:p>
        </p:txBody>
      </p:sp>
      <mc:AlternateContent xmlns:mc="http://schemas.openxmlformats.org/markup-compatibility/2006">
        <mc:Choice xmlns:a14="http://schemas.microsoft.com/office/drawing/2010/main" Requires="a14">
          <p:sp>
            <p:nvSpPr>
              <p:cNvPr id="12" name="CuadroTexto 11">
                <a:extLst>
                  <a:ext uri="{FF2B5EF4-FFF2-40B4-BE49-F238E27FC236}">
                    <a16:creationId xmlns:a16="http://schemas.microsoft.com/office/drawing/2014/main" id="{5588B4D8-FA65-30FC-39D4-18B6B86B985F}"/>
                  </a:ext>
                </a:extLst>
              </p:cNvPr>
              <p:cNvSpPr txBox="1"/>
              <p:nvPr/>
            </p:nvSpPr>
            <p:spPr>
              <a:xfrm>
                <a:off x="1991032" y="3429000"/>
                <a:ext cx="9822426" cy="670120"/>
              </a:xfrm>
              <a:prstGeom prst="rect">
                <a:avLst/>
              </a:prstGeom>
              <a:noFill/>
            </p:spPr>
            <p:txBody>
              <a:bodyPr wrap="square">
                <a:spAutoFit/>
              </a:bodyPr>
              <a:lstStyle/>
              <a:p>
                <a:r>
                  <a:rPr lang="es-MX" dirty="0"/>
                  <a:t>Naturalmente el estimador 01 porque proporciona estimados mas cercanos a </a:t>
                </a:r>
                <a14:m>
                  <m:oMath xmlns:m="http://schemas.openxmlformats.org/officeDocument/2006/math">
                    <m:sSub>
                      <m:sSubPr>
                        <m:ctrlPr>
                          <a:rPr lang="es-MX" i="1">
                            <a:solidFill>
                              <a:srgbClr val="836967"/>
                            </a:solidFill>
                            <a:latin typeface="Cambria Math" panose="02040503050406030204" pitchFamily="18" charset="0"/>
                          </a:rPr>
                        </m:ctrlPr>
                      </m:sSubPr>
                      <m:e>
                        <m:r>
                          <a:rPr lang="es-MX" i="1">
                            <a:latin typeface="Cambria Math" panose="02040503050406030204" pitchFamily="18" charset="0"/>
                          </a:rPr>
                          <m:t>𝜃</m:t>
                        </m:r>
                      </m:e>
                      <m:sub>
                        <m:r>
                          <a:rPr lang="es-MX" b="0" i="1" smtClean="0">
                            <a:latin typeface="Cambria Math" panose="02040503050406030204" pitchFamily="18" charset="0"/>
                          </a:rPr>
                          <m:t>1</m:t>
                        </m:r>
                      </m:sub>
                    </m:sSub>
                    <m:r>
                      <a:rPr lang="es-MX" i="1">
                        <a:latin typeface="Cambria Math" panose="02040503050406030204" pitchFamily="18" charset="0"/>
                      </a:rPr>
                      <m:t> </m:t>
                    </m:r>
                  </m:oMath>
                </a14:m>
                <a:r>
                  <a:rPr lang="es-MX" dirty="0"/>
                  <a:t>, que el estimador </a:t>
                </a:r>
                <a14:m>
                  <m:oMath xmlns:m="http://schemas.openxmlformats.org/officeDocument/2006/math">
                    <m:sSub>
                      <m:sSubPr>
                        <m:ctrlPr>
                          <a:rPr lang="es-MX" i="1">
                            <a:solidFill>
                              <a:srgbClr val="836967"/>
                            </a:solidFill>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2</m:t>
                        </m:r>
                      </m:sub>
                    </m:sSub>
                    <m:r>
                      <a:rPr lang="es-MX" i="1">
                        <a:latin typeface="Cambria Math" panose="02040503050406030204" pitchFamily="18" charset="0"/>
                      </a:rPr>
                      <m:t> </m:t>
                    </m:r>
                  </m:oMath>
                </a14:m>
                <a:r>
                  <a:rPr lang="es-MX" dirty="0"/>
                  <a:t>. esto porque </a:t>
                </a:r>
                <a14:m>
                  <m:oMath xmlns:m="http://schemas.openxmlformats.org/officeDocument/2006/math">
                    <m:sSub>
                      <m:sSubPr>
                        <m:ctrlPr>
                          <a:rPr lang="es-MX" i="1" smtClean="0">
                            <a:solidFill>
                              <a:srgbClr val="836967"/>
                            </a:solidFill>
                            <a:latin typeface="Cambria Math" panose="02040503050406030204" pitchFamily="18" charset="0"/>
                          </a:rPr>
                        </m:ctrlPr>
                      </m:sSubPr>
                      <m:e>
                        <m:r>
                          <a:rPr lang="es-MX" i="1" smtClean="0">
                            <a:latin typeface="Cambria Math" panose="02040503050406030204" pitchFamily="18" charset="0"/>
                          </a:rPr>
                          <m:t>𝜎</m:t>
                        </m:r>
                      </m:e>
                      <m:sub>
                        <m:sSub>
                          <m:sSubPr>
                            <m:ctrlPr>
                              <a:rPr lang="es-MX" i="1" smtClean="0">
                                <a:solidFill>
                                  <a:srgbClr val="836967"/>
                                </a:solidFill>
                                <a:latin typeface="Cambria Math" panose="02040503050406030204" pitchFamily="18" charset="0"/>
                              </a:rPr>
                            </m:ctrlPr>
                          </m:sSubPr>
                          <m:e>
                            <m:r>
                              <a:rPr lang="es-MX" i="1" smtClean="0">
                                <a:latin typeface="Cambria Math" panose="02040503050406030204" pitchFamily="18" charset="0"/>
                              </a:rPr>
                              <m:t>𝜃</m:t>
                            </m:r>
                          </m:e>
                          <m:sub>
                            <m:r>
                              <a:rPr lang="es-MX" i="1" smtClean="0">
                                <a:latin typeface="Cambria Math" panose="02040503050406030204" pitchFamily="18" charset="0"/>
                              </a:rPr>
                              <m:t>1</m:t>
                            </m:r>
                          </m:sub>
                        </m:sSub>
                      </m:sub>
                    </m:sSub>
                    <m:r>
                      <a:rPr lang="es-MX" i="1" smtClean="0">
                        <a:latin typeface="Cambria Math" panose="02040503050406030204" pitchFamily="18" charset="0"/>
                      </a:rPr>
                      <m:t>&lt;</m:t>
                    </m:r>
                    <m:sSub>
                      <m:sSubPr>
                        <m:ctrlPr>
                          <a:rPr lang="es-MX" i="1" smtClean="0">
                            <a:solidFill>
                              <a:srgbClr val="836967"/>
                            </a:solidFill>
                            <a:latin typeface="Cambria Math" panose="02040503050406030204" pitchFamily="18" charset="0"/>
                          </a:rPr>
                        </m:ctrlPr>
                      </m:sSubPr>
                      <m:e>
                        <m:r>
                          <a:rPr lang="es-MX" i="1" smtClean="0">
                            <a:latin typeface="Cambria Math" panose="02040503050406030204" pitchFamily="18" charset="0"/>
                          </a:rPr>
                          <m:t>𝜎</m:t>
                        </m:r>
                      </m:e>
                      <m:sub>
                        <m:sSub>
                          <m:sSubPr>
                            <m:ctrlPr>
                              <a:rPr lang="es-MX" i="1" smtClean="0">
                                <a:solidFill>
                                  <a:srgbClr val="836967"/>
                                </a:solidFill>
                                <a:latin typeface="Cambria Math" panose="02040503050406030204" pitchFamily="18" charset="0"/>
                              </a:rPr>
                            </m:ctrlPr>
                          </m:sSubPr>
                          <m:e>
                            <m:r>
                              <a:rPr lang="es-MX" i="1" smtClean="0">
                                <a:latin typeface="Cambria Math" panose="02040503050406030204" pitchFamily="18" charset="0"/>
                              </a:rPr>
                              <m:t>𝜃</m:t>
                            </m:r>
                          </m:e>
                          <m:sub>
                            <m:r>
                              <a:rPr lang="es-MX" i="1" smtClean="0">
                                <a:latin typeface="Cambria Math" panose="02040503050406030204" pitchFamily="18" charset="0"/>
                              </a:rPr>
                              <m:t>2</m:t>
                            </m:r>
                          </m:sub>
                        </m:sSub>
                      </m:sub>
                    </m:sSub>
                  </m:oMath>
                </a14:m>
                <a:endParaRPr lang="es-NI" dirty="0"/>
              </a:p>
            </p:txBody>
          </p:sp>
        </mc:Choice>
        <mc:Fallback>
          <p:sp>
            <p:nvSpPr>
              <p:cNvPr id="12" name="CuadroTexto 11">
                <a:extLst>
                  <a:ext uri="{FF2B5EF4-FFF2-40B4-BE49-F238E27FC236}">
                    <a16:creationId xmlns:a16="http://schemas.microsoft.com/office/drawing/2014/main" id="{5588B4D8-FA65-30FC-39D4-18B6B86B985F}"/>
                  </a:ext>
                </a:extLst>
              </p:cNvPr>
              <p:cNvSpPr txBox="1">
                <a:spLocks noRot="1" noChangeAspect="1" noMove="1" noResize="1" noEditPoints="1" noAdjustHandles="1" noChangeArrowheads="1" noChangeShapeType="1" noTextEdit="1"/>
              </p:cNvSpPr>
              <p:nvPr/>
            </p:nvSpPr>
            <p:spPr>
              <a:xfrm>
                <a:off x="1991032" y="3429000"/>
                <a:ext cx="9822426" cy="670120"/>
              </a:xfrm>
              <a:prstGeom prst="rect">
                <a:avLst/>
              </a:prstGeom>
              <a:blipFill>
                <a:blip r:embed="rId3"/>
                <a:stretch>
                  <a:fillRect l="-559" t="-5505" r="-372" b="-11009"/>
                </a:stretch>
              </a:blipFill>
            </p:spPr>
            <p:txBody>
              <a:bodyPr/>
              <a:lstStyle/>
              <a:p>
                <a:r>
                  <a:rPr lang="es-NI">
                    <a:noFill/>
                  </a:rPr>
                  <a:t> </a:t>
                </a:r>
              </a:p>
            </p:txBody>
          </p:sp>
        </mc:Fallback>
      </mc:AlternateContent>
      <p:pic>
        <p:nvPicPr>
          <p:cNvPr id="13" name="Imagen 12">
            <a:extLst>
              <a:ext uri="{FF2B5EF4-FFF2-40B4-BE49-F238E27FC236}">
                <a16:creationId xmlns:a16="http://schemas.microsoft.com/office/drawing/2014/main" id="{310668EC-3D69-6442-96D1-8C2E6AA0FBF8}"/>
              </a:ext>
            </a:extLst>
          </p:cNvPr>
          <p:cNvPicPr>
            <a:picLocks noChangeAspect="1"/>
          </p:cNvPicPr>
          <p:nvPr/>
        </p:nvPicPr>
        <p:blipFill rotWithShape="1">
          <a:blip r:embed="rId4"/>
          <a:srcRect l="40157" r="30611"/>
          <a:stretch/>
        </p:blipFill>
        <p:spPr>
          <a:xfrm rot="16200000">
            <a:off x="5413294" y="495747"/>
            <a:ext cx="1857879" cy="9598267"/>
          </a:xfrm>
          <a:prstGeom prst="rect">
            <a:avLst/>
          </a:prstGeom>
        </p:spPr>
      </p:pic>
    </p:spTree>
    <p:extLst>
      <p:ext uri="{BB962C8B-B14F-4D97-AF65-F5344CB8AC3E}">
        <p14:creationId xmlns:p14="http://schemas.microsoft.com/office/powerpoint/2010/main" val="42978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DBAE1E88-0FED-A41C-59AB-6ED95603CA7E}"/>
                  </a:ext>
                </a:extLst>
              </p:cNvPr>
              <p:cNvSpPr>
                <a:spLocks noGrp="1"/>
              </p:cNvSpPr>
              <p:nvPr>
                <p:ph sz="half" idx="2"/>
              </p:nvPr>
            </p:nvSpPr>
            <p:spPr>
              <a:xfrm>
                <a:off x="770205" y="808893"/>
                <a:ext cx="10047849" cy="330590"/>
              </a:xfrm>
            </p:spPr>
            <p:txBody>
              <a:bodyPr>
                <a:normAutofit fontScale="70000" lnSpcReduction="20000"/>
              </a:bodyPr>
              <a:lstStyle/>
              <a:p>
                <a:r>
                  <a:rPr lang="es-NI" dirty="0"/>
                  <a:t>Para la distribución muestral del ejemplo de los seguros calcule </a:t>
                </a:r>
                <a14:m>
                  <m:oMath xmlns:m="http://schemas.openxmlformats.org/officeDocument/2006/math">
                    <m:sSub>
                      <m:sSubPr>
                        <m:ctrlPr>
                          <a:rPr lang="es-NI" i="1" smtClean="0">
                            <a:solidFill>
                              <a:srgbClr val="836967"/>
                            </a:solidFill>
                            <a:latin typeface="Cambria Math" panose="02040503050406030204" pitchFamily="18" charset="0"/>
                          </a:rPr>
                        </m:ctrlPr>
                      </m:sSubPr>
                      <m:e>
                        <m:r>
                          <a:rPr lang="es-NI" i="1" smtClean="0">
                            <a:latin typeface="Cambria Math" panose="02040503050406030204" pitchFamily="18" charset="0"/>
                          </a:rPr>
                          <m:t>𝜇</m:t>
                        </m:r>
                      </m:e>
                      <m:sub>
                        <m:acc>
                          <m:accPr>
                            <m:chr m:val="̅"/>
                            <m:ctrlPr>
                              <a:rPr lang="es-NI" i="1" smtClean="0">
                                <a:solidFill>
                                  <a:srgbClr val="836967"/>
                                </a:solidFill>
                                <a:latin typeface="Cambria Math" panose="02040503050406030204" pitchFamily="18" charset="0"/>
                              </a:rPr>
                            </m:ctrlPr>
                          </m:accPr>
                          <m:e>
                            <m:r>
                              <a:rPr lang="es-NI" i="1" smtClean="0">
                                <a:latin typeface="Cambria Math" panose="02040503050406030204" pitchFamily="18" charset="0"/>
                              </a:rPr>
                              <m:t>𝑥</m:t>
                            </m:r>
                          </m:e>
                        </m:acc>
                      </m:sub>
                    </m:sSub>
                    <m:r>
                      <a:rPr lang="es-MX" b="0" i="1" smtClean="0">
                        <a:latin typeface="Cambria Math" panose="02040503050406030204" pitchFamily="18" charset="0"/>
                      </a:rPr>
                      <m:t> </m:t>
                    </m:r>
                  </m:oMath>
                </a14:m>
                <a:r>
                  <a:rPr lang="es-NI" dirty="0"/>
                  <a:t> y </a:t>
                </a:r>
                <a14:m>
                  <m:oMath xmlns:m="http://schemas.openxmlformats.org/officeDocument/2006/math">
                    <m:sSubSup>
                      <m:sSubSupPr>
                        <m:ctrlPr>
                          <a:rPr lang="es-NI" i="1" smtClean="0">
                            <a:solidFill>
                              <a:srgbClr val="836967"/>
                            </a:solidFill>
                            <a:latin typeface="Cambria Math" panose="02040503050406030204" pitchFamily="18" charset="0"/>
                          </a:rPr>
                        </m:ctrlPr>
                      </m:sSubSupPr>
                      <m:e>
                        <m:r>
                          <a:rPr lang="es-NI" i="1" smtClean="0">
                            <a:latin typeface="Cambria Math" panose="02040503050406030204" pitchFamily="18" charset="0"/>
                          </a:rPr>
                          <m:t>𝜎</m:t>
                        </m:r>
                      </m:e>
                      <m:sub>
                        <m:acc>
                          <m:accPr>
                            <m:chr m:val="̅"/>
                            <m:ctrlPr>
                              <a:rPr lang="es-NI" i="1" smtClean="0">
                                <a:solidFill>
                                  <a:srgbClr val="836967"/>
                                </a:solidFill>
                                <a:latin typeface="Cambria Math" panose="02040503050406030204" pitchFamily="18" charset="0"/>
                              </a:rPr>
                            </m:ctrlPr>
                          </m:accPr>
                          <m:e>
                            <m:r>
                              <a:rPr lang="es-NI" i="1" smtClean="0">
                                <a:latin typeface="Cambria Math" panose="02040503050406030204" pitchFamily="18" charset="0"/>
                              </a:rPr>
                              <m:t>𝑥</m:t>
                            </m:r>
                          </m:e>
                        </m:acc>
                        <m:r>
                          <a:rPr lang="es-NI" i="1" smtClean="0">
                            <a:latin typeface="Cambria Math" panose="02040503050406030204" pitchFamily="18" charset="0"/>
                          </a:rPr>
                          <m:t>ⅈ</m:t>
                        </m:r>
                      </m:sub>
                      <m:sup>
                        <m:r>
                          <a:rPr lang="es-NI" i="1" smtClean="0">
                            <a:latin typeface="Cambria Math" panose="02040503050406030204" pitchFamily="18" charset="0"/>
                          </a:rPr>
                          <m:t>2</m:t>
                        </m:r>
                      </m:sup>
                    </m:sSubSup>
                  </m:oMath>
                </a14:m>
                <a:endParaRPr lang="es-NI" dirty="0"/>
              </a:p>
            </p:txBody>
          </p:sp>
        </mc:Choice>
        <mc:Fallback>
          <p:sp>
            <p:nvSpPr>
              <p:cNvPr id="4" name="Marcador de contenido 3">
                <a:extLst>
                  <a:ext uri="{FF2B5EF4-FFF2-40B4-BE49-F238E27FC236}">
                    <a16:creationId xmlns:a16="http://schemas.microsoft.com/office/drawing/2014/main" id="{DBAE1E88-0FED-A41C-59AB-6ED95603CA7E}"/>
                  </a:ext>
                </a:extLst>
              </p:cNvPr>
              <p:cNvSpPr>
                <a:spLocks noGrp="1" noRot="1" noChangeAspect="1" noMove="1" noResize="1" noEditPoints="1" noAdjustHandles="1" noChangeArrowheads="1" noChangeShapeType="1" noTextEdit="1"/>
              </p:cNvSpPr>
              <p:nvPr>
                <p:ph sz="half" idx="2"/>
              </p:nvPr>
            </p:nvSpPr>
            <p:spPr>
              <a:xfrm>
                <a:off x="770205" y="808893"/>
                <a:ext cx="10047849" cy="330590"/>
              </a:xfrm>
              <a:blipFill>
                <a:blip r:embed="rId2"/>
                <a:stretch>
                  <a:fillRect l="-546" t="-31481" b="-33333"/>
                </a:stretch>
              </a:blipFill>
            </p:spPr>
            <p:txBody>
              <a:bodyPr/>
              <a:lstStyle/>
              <a:p>
                <a:r>
                  <a:rPr lang="es-NI">
                    <a:noFill/>
                  </a:rPr>
                  <a:t> </a:t>
                </a:r>
              </a:p>
            </p:txBody>
          </p:sp>
        </mc:Fallback>
      </mc:AlternateContent>
      <p:graphicFrame>
        <p:nvGraphicFramePr>
          <p:cNvPr id="7" name="Objeto 6">
            <a:extLst>
              <a:ext uri="{FF2B5EF4-FFF2-40B4-BE49-F238E27FC236}">
                <a16:creationId xmlns:a16="http://schemas.microsoft.com/office/drawing/2014/main" id="{A2F94377-6657-2115-D67A-F5BEFC9B8C34}"/>
              </a:ext>
            </a:extLst>
          </p:cNvPr>
          <p:cNvGraphicFramePr>
            <a:graphicFrameLocks noChangeAspect="1"/>
          </p:cNvGraphicFramePr>
          <p:nvPr>
            <p:extLst>
              <p:ext uri="{D42A27DB-BD31-4B8C-83A1-F6EECF244321}">
                <p14:modId xmlns:p14="http://schemas.microsoft.com/office/powerpoint/2010/main" val="3112466341"/>
              </p:ext>
            </p:extLst>
          </p:nvPr>
        </p:nvGraphicFramePr>
        <p:xfrm>
          <a:off x="869780" y="1382218"/>
          <a:ext cx="2098503" cy="1577136"/>
        </p:xfrm>
        <a:graphic>
          <a:graphicData uri="http://schemas.openxmlformats.org/presentationml/2006/ole">
            <mc:AlternateContent xmlns:mc="http://schemas.openxmlformats.org/markup-compatibility/2006">
              <mc:Choice xmlns:v="urn:schemas-microsoft-com:vml" Requires="v">
                <p:oleObj name="Worksheet" r:id="rId3" imgW="1533349" imgH="1152618" progId="Excel.Sheet.12">
                  <p:embed/>
                </p:oleObj>
              </mc:Choice>
              <mc:Fallback>
                <p:oleObj name="Worksheet" r:id="rId3" imgW="1533349" imgH="1152618" progId="Excel.Sheet.12">
                  <p:embed/>
                  <p:pic>
                    <p:nvPicPr>
                      <p:cNvPr id="0" name=""/>
                      <p:cNvPicPr/>
                      <p:nvPr/>
                    </p:nvPicPr>
                    <p:blipFill>
                      <a:blip r:embed="rId4"/>
                      <a:stretch>
                        <a:fillRect/>
                      </a:stretch>
                    </p:blipFill>
                    <p:spPr>
                      <a:xfrm>
                        <a:off x="869780" y="1382218"/>
                        <a:ext cx="2098503" cy="1577136"/>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83E7D878-43F5-E1CF-59FE-AD183EAB805C}"/>
              </a:ext>
            </a:extLst>
          </p:cNvPr>
          <p:cNvGraphicFramePr>
            <a:graphicFrameLocks noChangeAspect="1"/>
          </p:cNvGraphicFramePr>
          <p:nvPr>
            <p:extLst>
              <p:ext uri="{D42A27DB-BD31-4B8C-83A1-F6EECF244321}">
                <p14:modId xmlns:p14="http://schemas.microsoft.com/office/powerpoint/2010/main" val="4288077756"/>
              </p:ext>
            </p:extLst>
          </p:nvPr>
        </p:nvGraphicFramePr>
        <p:xfrm>
          <a:off x="2968283" y="1382218"/>
          <a:ext cx="4346917" cy="450099"/>
        </p:xfrm>
        <a:graphic>
          <a:graphicData uri="http://schemas.openxmlformats.org/presentationml/2006/ole">
            <mc:AlternateContent xmlns:mc="http://schemas.openxmlformats.org/markup-compatibility/2006">
              <mc:Choice xmlns:v="urn:schemas-microsoft-com:vml" Requires="v">
                <p:oleObj name="Worksheet" r:id="rId5" imgW="2200170" imgH="200126" progId="Excel.Sheet.12">
                  <p:embed/>
                </p:oleObj>
              </mc:Choice>
              <mc:Fallback>
                <p:oleObj name="Worksheet" r:id="rId5" imgW="2200170" imgH="200126" progId="Excel.Sheet.12">
                  <p:embed/>
                  <p:pic>
                    <p:nvPicPr>
                      <p:cNvPr id="0" name=""/>
                      <p:cNvPicPr/>
                      <p:nvPr/>
                    </p:nvPicPr>
                    <p:blipFill>
                      <a:blip r:embed="rId6"/>
                      <a:stretch>
                        <a:fillRect/>
                      </a:stretch>
                    </p:blipFill>
                    <p:spPr>
                      <a:xfrm>
                        <a:off x="2968283" y="1382218"/>
                        <a:ext cx="4346917" cy="450099"/>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0E2E0FC6-D66F-16FA-D79C-7A65C8765E5D}"/>
              </a:ext>
            </a:extLst>
          </p:cNvPr>
          <p:cNvGraphicFramePr>
            <a:graphicFrameLocks noChangeAspect="1"/>
          </p:cNvGraphicFramePr>
          <p:nvPr>
            <p:extLst>
              <p:ext uri="{D42A27DB-BD31-4B8C-83A1-F6EECF244321}">
                <p14:modId xmlns:p14="http://schemas.microsoft.com/office/powerpoint/2010/main" val="1284295418"/>
              </p:ext>
            </p:extLst>
          </p:nvPr>
        </p:nvGraphicFramePr>
        <p:xfrm>
          <a:off x="6786108" y="1366957"/>
          <a:ext cx="4875218" cy="1910017"/>
        </p:xfrm>
        <a:graphic>
          <a:graphicData uri="http://schemas.openxmlformats.org/presentationml/2006/ole">
            <mc:AlternateContent xmlns:mc="http://schemas.openxmlformats.org/markup-compatibility/2006">
              <mc:Choice xmlns:v="urn:schemas-microsoft-com:vml" Requires="v">
                <p:oleObj name="Worksheet" r:id="rId7" imgW="3476700" imgH="1362219" progId="Excel.Sheet.12">
                  <p:embed/>
                </p:oleObj>
              </mc:Choice>
              <mc:Fallback>
                <p:oleObj name="Worksheet" r:id="rId7" imgW="3476700" imgH="1362219" progId="Excel.Sheet.12">
                  <p:embed/>
                  <p:pic>
                    <p:nvPicPr>
                      <p:cNvPr id="0" name=""/>
                      <p:cNvPicPr/>
                      <p:nvPr/>
                    </p:nvPicPr>
                    <p:blipFill>
                      <a:blip r:embed="rId8"/>
                      <a:stretch>
                        <a:fillRect/>
                      </a:stretch>
                    </p:blipFill>
                    <p:spPr>
                      <a:xfrm>
                        <a:off x="6786108" y="1366957"/>
                        <a:ext cx="4875218" cy="1910017"/>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2" name="Marcador de contenido 11">
                <a:extLst>
                  <a:ext uri="{FF2B5EF4-FFF2-40B4-BE49-F238E27FC236}">
                    <a16:creationId xmlns:a16="http://schemas.microsoft.com/office/drawing/2014/main" id="{FA7F28E7-B826-02A9-4DC4-3A9FC4CCDE61}"/>
                  </a:ext>
                </a:extLst>
              </p:cNvPr>
              <p:cNvSpPr>
                <a:spLocks noGrp="1"/>
              </p:cNvSpPr>
              <p:nvPr>
                <p:ph sz="half" idx="1"/>
              </p:nvPr>
            </p:nvSpPr>
            <p:spPr>
              <a:xfrm>
                <a:off x="532622" y="4107764"/>
                <a:ext cx="11424915" cy="2083265"/>
              </a:xfrm>
            </p:spPr>
            <p:txBody>
              <a:bodyPr>
                <a:normAutofit fontScale="70000" lnSpcReduction="20000"/>
              </a:bodyPr>
              <a:lstStyle/>
              <a:p>
                <a:pPr marL="0" indent="0" algn="just">
                  <a:buNone/>
                </a:pPr>
                <a:r>
                  <a:rPr lang="es-NI" dirty="0"/>
                  <a:t>Puede mostrarse que </a:t>
                </a:r>
                <a14:m>
                  <m:oMath xmlns:m="http://schemas.openxmlformats.org/officeDocument/2006/math">
                    <m:sSubSup>
                      <m:sSubSupPr>
                        <m:ctrlPr>
                          <a:rPr lang="es-NI" i="1" smtClean="0">
                            <a:solidFill>
                              <a:srgbClr val="836967"/>
                            </a:solidFill>
                            <a:latin typeface="Cambria Math" panose="02040503050406030204" pitchFamily="18" charset="0"/>
                          </a:rPr>
                        </m:ctrlPr>
                      </m:sSubSupPr>
                      <m:e>
                        <m:r>
                          <a:rPr lang="es-NI" i="1" smtClean="0">
                            <a:latin typeface="Cambria Math" panose="02040503050406030204" pitchFamily="18" charset="0"/>
                          </a:rPr>
                          <m:t>𝜎</m:t>
                        </m:r>
                      </m:e>
                      <m:sub>
                        <m:sSub>
                          <m:sSubPr>
                            <m:ctrlPr>
                              <a:rPr lang="es-NI" i="1" smtClean="0">
                                <a:solidFill>
                                  <a:srgbClr val="836967"/>
                                </a:solidFill>
                                <a:latin typeface="Cambria Math" panose="02040503050406030204" pitchFamily="18" charset="0"/>
                              </a:rPr>
                            </m:ctrlPr>
                          </m:sSubPr>
                          <m:e>
                            <m:acc>
                              <m:accPr>
                                <m:chr m:val="̅"/>
                                <m:ctrlPr>
                                  <a:rPr lang="es-NI" i="1" smtClean="0">
                                    <a:solidFill>
                                      <a:srgbClr val="836967"/>
                                    </a:solidFill>
                                    <a:latin typeface="Cambria Math" panose="02040503050406030204" pitchFamily="18" charset="0"/>
                                  </a:rPr>
                                </m:ctrlPr>
                              </m:accPr>
                              <m:e>
                                <m:r>
                                  <a:rPr lang="es-NI" i="1" smtClean="0">
                                    <a:latin typeface="Cambria Math" panose="02040503050406030204" pitchFamily="18" charset="0"/>
                                  </a:rPr>
                                  <m:t>𝑥</m:t>
                                </m:r>
                              </m:e>
                            </m:acc>
                          </m:e>
                          <m:sub/>
                        </m:sSub>
                      </m:sub>
                      <m:sup>
                        <m:r>
                          <a:rPr lang="es-NI" i="1" smtClean="0">
                            <a:latin typeface="Cambria Math" panose="02040503050406030204" pitchFamily="18" charset="0"/>
                          </a:rPr>
                          <m:t>2</m:t>
                        </m:r>
                      </m:sup>
                    </m:sSubSup>
                  </m:oMath>
                </a14:m>
                <a:r>
                  <a:rPr lang="es-NI" dirty="0"/>
                  <a:t>es menor que la de cualquier otro estimador de µ. </a:t>
                </a:r>
              </a:p>
              <a:p>
                <a:pPr marL="0" indent="0" algn="just">
                  <a:buNone/>
                </a:pPr>
                <a:r>
                  <a:rPr lang="es-NI" dirty="0"/>
                  <a:t>Como </a:t>
                </a:r>
                <a14:m>
                  <m:oMath xmlns:m="http://schemas.openxmlformats.org/officeDocument/2006/math">
                    <m:sSubSup>
                      <m:sSubSupPr>
                        <m:ctrlPr>
                          <a:rPr lang="es-NI" i="1" smtClean="0">
                            <a:solidFill>
                              <a:srgbClr val="836967"/>
                            </a:solidFill>
                            <a:latin typeface="Cambria Math" panose="02040503050406030204" pitchFamily="18" charset="0"/>
                          </a:rPr>
                        </m:ctrlPr>
                      </m:sSubSupPr>
                      <m:e>
                        <m:r>
                          <a:rPr lang="es-NI" i="1" smtClean="0">
                            <a:latin typeface="Cambria Math" panose="02040503050406030204" pitchFamily="18" charset="0"/>
                          </a:rPr>
                          <m:t>𝜎</m:t>
                        </m:r>
                      </m:e>
                      <m:sub>
                        <m:sSub>
                          <m:sSubPr>
                            <m:ctrlPr>
                              <a:rPr lang="es-NI" i="1" smtClean="0">
                                <a:solidFill>
                                  <a:srgbClr val="836967"/>
                                </a:solidFill>
                                <a:latin typeface="Cambria Math" panose="02040503050406030204" pitchFamily="18" charset="0"/>
                              </a:rPr>
                            </m:ctrlPr>
                          </m:sSubPr>
                          <m:e>
                            <m:acc>
                              <m:accPr>
                                <m:chr m:val="̅"/>
                                <m:ctrlPr>
                                  <a:rPr lang="es-NI" i="1" smtClean="0">
                                    <a:solidFill>
                                      <a:srgbClr val="836967"/>
                                    </a:solidFill>
                                    <a:latin typeface="Cambria Math" panose="02040503050406030204" pitchFamily="18" charset="0"/>
                                  </a:rPr>
                                </m:ctrlPr>
                              </m:accPr>
                              <m:e>
                                <m:r>
                                  <a:rPr lang="es-NI" i="1" smtClean="0">
                                    <a:latin typeface="Cambria Math" panose="02040503050406030204" pitchFamily="18" charset="0"/>
                                  </a:rPr>
                                  <m:t>𝑥</m:t>
                                </m:r>
                              </m:e>
                            </m:acc>
                          </m:e>
                          <m:sub/>
                        </m:sSub>
                      </m:sub>
                      <m:sup/>
                    </m:sSubSup>
                  </m:oMath>
                </a14:m>
                <a:r>
                  <a:rPr lang="es-NI" dirty="0"/>
                  <a:t> representa el error estándar de la media muestral </a:t>
                </a:r>
                <a:r>
                  <a:rPr lang="ka-GE" dirty="0">
                    <a:latin typeface="Calibri" panose="020F0502020204030204" pitchFamily="34" charset="0"/>
                    <a:ea typeface="Calibri" panose="020F0502020204030204" pitchFamily="34" charset="0"/>
                    <a:cs typeface="Calibri" panose="020F0502020204030204" pitchFamily="34" charset="0"/>
                  </a:rPr>
                  <a:t>Ⴟ</a:t>
                </a:r>
                <a:r>
                  <a:rPr lang="es-NI" dirty="0"/>
                  <a:t>será de interés saber que</a:t>
                </a:r>
              </a:p>
              <a:p>
                <a:pPr marL="0" indent="0" algn="just">
                  <a:buNone/>
                </a:pPr>
                <a:r>
                  <a:rPr lang="es-NI" dirty="0"/>
                  <a:t> </a:t>
                </a:r>
                <a14:m>
                  <m:oMath xmlns:m="http://schemas.openxmlformats.org/officeDocument/2006/math">
                    <m:sSubSup>
                      <m:sSubSupPr>
                        <m:ctrlPr>
                          <a:rPr lang="es-NI" i="1">
                            <a:solidFill>
                              <a:srgbClr val="836967"/>
                            </a:solidFill>
                            <a:latin typeface="Cambria Math" panose="02040503050406030204" pitchFamily="18" charset="0"/>
                          </a:rPr>
                        </m:ctrlPr>
                      </m:sSubSupPr>
                      <m:e>
                        <m:r>
                          <a:rPr lang="es-NI" i="1">
                            <a:latin typeface="Cambria Math" panose="02040503050406030204" pitchFamily="18" charset="0"/>
                          </a:rPr>
                          <m:t>𝜎</m:t>
                        </m:r>
                      </m:e>
                      <m:sub>
                        <m:sSub>
                          <m:sSubPr>
                            <m:ctrlPr>
                              <a:rPr lang="es-NI" i="1">
                                <a:solidFill>
                                  <a:srgbClr val="836967"/>
                                </a:solidFill>
                                <a:latin typeface="Cambria Math" panose="02040503050406030204" pitchFamily="18" charset="0"/>
                              </a:rPr>
                            </m:ctrlPr>
                          </m:sSubPr>
                          <m:e>
                            <m:acc>
                              <m:accPr>
                                <m:chr m:val="̅"/>
                                <m:ctrlPr>
                                  <a:rPr lang="es-NI" i="1">
                                    <a:solidFill>
                                      <a:srgbClr val="836967"/>
                                    </a:solidFill>
                                    <a:latin typeface="Cambria Math" panose="02040503050406030204" pitchFamily="18" charset="0"/>
                                  </a:rPr>
                                </m:ctrlPr>
                              </m:accPr>
                              <m:e>
                                <m:r>
                                  <a:rPr lang="es-NI" i="1">
                                    <a:latin typeface="Cambria Math" panose="02040503050406030204" pitchFamily="18" charset="0"/>
                                  </a:rPr>
                                  <m:t>𝑥</m:t>
                                </m:r>
                              </m:e>
                            </m:acc>
                          </m:e>
                          <m:sub/>
                        </m:sSub>
                      </m:sub>
                      <m:sup/>
                    </m:sSubSup>
                  </m:oMath>
                </a14:m>
                <a:r>
                  <a:rPr lang="es-NI" dirty="0"/>
                  <a:t>=√ 1.560= 1.2490. seguros .</a:t>
                </a:r>
              </a:p>
              <a:p>
                <a:pPr marL="0" indent="0" algn="just">
                  <a:buNone/>
                </a:pPr>
                <a:r>
                  <a:rPr lang="es-NI" dirty="0"/>
                  <a:t>Debido a que el estimador</a:t>
                </a:r>
                <a:r>
                  <a:rPr lang="es-NI" dirty="0">
                    <a:solidFill>
                      <a:srgbClr val="836967"/>
                    </a:solidFill>
                  </a:rPr>
                  <a:t> </a:t>
                </a:r>
                <a14:m>
                  <m:oMath xmlns:m="http://schemas.openxmlformats.org/officeDocument/2006/math">
                    <m:sSubSup>
                      <m:sSubSupPr>
                        <m:ctrlPr>
                          <a:rPr lang="es-NI" i="1" smtClean="0">
                            <a:solidFill>
                              <a:srgbClr val="836967"/>
                            </a:solidFill>
                            <a:latin typeface="Cambria Math" panose="02040503050406030204" pitchFamily="18" charset="0"/>
                          </a:rPr>
                        </m:ctrlPr>
                      </m:sSubSupPr>
                      <m:e>
                        <m:r>
                          <a:rPr lang="es-NI" i="1">
                            <a:latin typeface="Cambria Math" panose="02040503050406030204" pitchFamily="18" charset="0"/>
                          </a:rPr>
                          <m:t>𝜎</m:t>
                        </m:r>
                      </m:e>
                      <m:sub>
                        <m:sSub>
                          <m:sSubPr>
                            <m:ctrlPr>
                              <a:rPr lang="es-NI" i="1">
                                <a:solidFill>
                                  <a:srgbClr val="836967"/>
                                </a:solidFill>
                                <a:latin typeface="Cambria Math" panose="02040503050406030204" pitchFamily="18" charset="0"/>
                              </a:rPr>
                            </m:ctrlPr>
                          </m:sSubPr>
                          <m:e>
                            <m:acc>
                              <m:accPr>
                                <m:chr m:val="̅"/>
                                <m:ctrlPr>
                                  <a:rPr lang="es-NI" i="1">
                                    <a:solidFill>
                                      <a:srgbClr val="836967"/>
                                    </a:solidFill>
                                    <a:latin typeface="Cambria Math" panose="02040503050406030204" pitchFamily="18" charset="0"/>
                                  </a:rPr>
                                </m:ctrlPr>
                              </m:accPr>
                              <m:e>
                                <m:r>
                                  <a:rPr lang="es-NI" i="1">
                                    <a:latin typeface="Cambria Math" panose="02040503050406030204" pitchFamily="18" charset="0"/>
                                  </a:rPr>
                                  <m:t>𝑥</m:t>
                                </m:r>
                              </m:e>
                            </m:acc>
                          </m:e>
                          <m:sub/>
                        </m:sSub>
                      </m:sub>
                      <m:sup/>
                    </m:sSubSup>
                  </m:oMath>
                </a14:m>
                <a:r>
                  <a:rPr lang="es-NI" dirty="0"/>
                  <a:t>, es considerado como un error de muestreo esperado ( promedio) utilizaremos esta medida para apreciar la precisión de </a:t>
                </a:r>
                <a:r>
                  <a:rPr lang="ka-GE" dirty="0">
                    <a:latin typeface="Calibri" panose="020F0502020204030204" pitchFamily="34" charset="0"/>
                    <a:ea typeface="Calibri" panose="020F0502020204030204" pitchFamily="34" charset="0"/>
                    <a:cs typeface="Calibri" panose="020F0502020204030204" pitchFamily="34" charset="0"/>
                  </a:rPr>
                  <a:t>Ⴟ</a:t>
                </a:r>
                <a:r>
                  <a:rPr lang="es-NI" dirty="0"/>
                  <a:t> como estimador de µ.</a:t>
                </a:r>
              </a:p>
            </p:txBody>
          </p:sp>
        </mc:Choice>
        <mc:Fallback>
          <p:sp>
            <p:nvSpPr>
              <p:cNvPr id="12" name="Marcador de contenido 11">
                <a:extLst>
                  <a:ext uri="{FF2B5EF4-FFF2-40B4-BE49-F238E27FC236}">
                    <a16:creationId xmlns:a16="http://schemas.microsoft.com/office/drawing/2014/main" id="{FA7F28E7-B826-02A9-4DC4-3A9FC4CCDE61}"/>
                  </a:ext>
                </a:extLst>
              </p:cNvPr>
              <p:cNvSpPr>
                <a:spLocks noGrp="1" noRot="1" noChangeAspect="1" noMove="1" noResize="1" noEditPoints="1" noAdjustHandles="1" noChangeArrowheads="1" noChangeShapeType="1" noTextEdit="1"/>
              </p:cNvSpPr>
              <p:nvPr>
                <p:ph sz="half" idx="1"/>
              </p:nvPr>
            </p:nvSpPr>
            <p:spPr>
              <a:xfrm>
                <a:off x="532622" y="4107764"/>
                <a:ext cx="11424915" cy="2083265"/>
              </a:xfrm>
              <a:blipFill>
                <a:blip r:embed="rId9"/>
                <a:stretch>
                  <a:fillRect l="-533" t="-4971" r="-533"/>
                </a:stretch>
              </a:blipFill>
            </p:spPr>
            <p:txBody>
              <a:bodyPr/>
              <a:lstStyle/>
              <a:p>
                <a:r>
                  <a:rPr lang="es-NI">
                    <a:noFill/>
                  </a:rPr>
                  <a:t> </a:t>
                </a:r>
              </a:p>
            </p:txBody>
          </p:sp>
        </mc:Fallback>
      </mc:AlternateContent>
    </p:spTree>
    <p:extLst>
      <p:ext uri="{BB962C8B-B14F-4D97-AF65-F5344CB8AC3E}">
        <p14:creationId xmlns:p14="http://schemas.microsoft.com/office/powerpoint/2010/main" val="3577227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13580-F6D6-C392-56B5-66D432500BA5}"/>
              </a:ext>
            </a:extLst>
          </p:cNvPr>
          <p:cNvSpPr>
            <a:spLocks noGrp="1"/>
          </p:cNvSpPr>
          <p:nvPr>
            <p:ph type="title"/>
          </p:nvPr>
        </p:nvSpPr>
        <p:spPr/>
        <p:txBody>
          <a:bodyPr/>
          <a:lstStyle/>
          <a:p>
            <a:pPr algn="ctr"/>
            <a:r>
              <a:rPr lang="es-MX" dirty="0"/>
              <a:t>Distribución de la media muestral de una población Normal</a:t>
            </a:r>
            <a:endParaRPr lang="es-NI" dirty="0"/>
          </a:p>
        </p:txBody>
      </p:sp>
      <p:pic>
        <p:nvPicPr>
          <p:cNvPr id="6" name="Marcador de contenido 5">
            <a:extLst>
              <a:ext uri="{FF2B5EF4-FFF2-40B4-BE49-F238E27FC236}">
                <a16:creationId xmlns:a16="http://schemas.microsoft.com/office/drawing/2014/main" id="{8520C2DE-BA53-003A-CC14-C93288B38D3A}"/>
              </a:ext>
            </a:extLst>
          </p:cNvPr>
          <p:cNvPicPr>
            <a:picLocks noGrp="1" noChangeAspect="1"/>
          </p:cNvPicPr>
          <p:nvPr>
            <p:ph sz="half" idx="1"/>
          </p:nvPr>
        </p:nvPicPr>
        <p:blipFill rotWithShape="1">
          <a:blip r:embed="rId2"/>
          <a:srcRect l="32495" t="33636" r="34773" b="33964"/>
          <a:stretch/>
        </p:blipFill>
        <p:spPr>
          <a:xfrm>
            <a:off x="307260" y="1611570"/>
            <a:ext cx="6432558" cy="2426110"/>
          </a:xfrm>
        </p:spPr>
      </p:pic>
      <p:pic>
        <p:nvPicPr>
          <p:cNvPr id="8" name="Imagen 7">
            <a:extLst>
              <a:ext uri="{FF2B5EF4-FFF2-40B4-BE49-F238E27FC236}">
                <a16:creationId xmlns:a16="http://schemas.microsoft.com/office/drawing/2014/main" id="{76C91434-C404-DC8C-D599-60E7E46D52A4}"/>
              </a:ext>
            </a:extLst>
          </p:cNvPr>
          <p:cNvPicPr>
            <a:picLocks noChangeAspect="1"/>
          </p:cNvPicPr>
          <p:nvPr/>
        </p:nvPicPr>
        <p:blipFill rotWithShape="1">
          <a:blip r:embed="rId3"/>
          <a:srcRect l="31935" t="36574" r="33468" b="18902"/>
          <a:stretch/>
        </p:blipFill>
        <p:spPr>
          <a:xfrm>
            <a:off x="6527173" y="2328556"/>
            <a:ext cx="5039272" cy="3418247"/>
          </a:xfrm>
          <a:prstGeom prst="rect">
            <a:avLst/>
          </a:prstGeom>
        </p:spPr>
      </p:pic>
    </p:spTree>
    <p:extLst>
      <p:ext uri="{BB962C8B-B14F-4D97-AF65-F5344CB8AC3E}">
        <p14:creationId xmlns:p14="http://schemas.microsoft.com/office/powerpoint/2010/main" val="517471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E82AE77C-4590-FAB5-2BE3-C086FC3CCAA7}"/>
              </a:ext>
            </a:extLst>
          </p:cNvPr>
          <p:cNvPicPr>
            <a:picLocks noGrp="1" noChangeAspect="1"/>
          </p:cNvPicPr>
          <p:nvPr>
            <p:ph sz="half" idx="1"/>
          </p:nvPr>
        </p:nvPicPr>
        <p:blipFill rotWithShape="1">
          <a:blip r:embed="rId2"/>
          <a:srcRect l="31335" t="25054" r="32556" b="12621"/>
          <a:stretch/>
        </p:blipFill>
        <p:spPr>
          <a:xfrm>
            <a:off x="215203" y="279945"/>
            <a:ext cx="5181599" cy="4714087"/>
          </a:xfrm>
        </p:spPr>
      </p:pic>
      <p:pic>
        <p:nvPicPr>
          <p:cNvPr id="8" name="Marcador de contenido 7">
            <a:extLst>
              <a:ext uri="{FF2B5EF4-FFF2-40B4-BE49-F238E27FC236}">
                <a16:creationId xmlns:a16="http://schemas.microsoft.com/office/drawing/2014/main" id="{C6332A2A-737E-44A4-DF19-23E1302FB58C}"/>
              </a:ext>
            </a:extLst>
          </p:cNvPr>
          <p:cNvPicPr>
            <a:picLocks noGrp="1" noChangeAspect="1"/>
          </p:cNvPicPr>
          <p:nvPr>
            <p:ph sz="half" idx="2"/>
          </p:nvPr>
        </p:nvPicPr>
        <p:blipFill rotWithShape="1">
          <a:blip r:embed="rId3"/>
          <a:srcRect l="33321" t="45142" r="38271" b="22408"/>
          <a:stretch/>
        </p:blipFill>
        <p:spPr>
          <a:xfrm>
            <a:off x="6270787" y="2092568"/>
            <a:ext cx="4439265" cy="2672863"/>
          </a:xfrm>
        </p:spPr>
      </p:pic>
    </p:spTree>
    <p:extLst>
      <p:ext uri="{BB962C8B-B14F-4D97-AF65-F5344CB8AC3E}">
        <p14:creationId xmlns:p14="http://schemas.microsoft.com/office/powerpoint/2010/main" val="246206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2A2ED-8498-2099-BABD-56F260B16B07}"/>
              </a:ext>
            </a:extLst>
          </p:cNvPr>
          <p:cNvSpPr>
            <a:spLocks noGrp="1"/>
          </p:cNvSpPr>
          <p:nvPr>
            <p:ph type="title"/>
          </p:nvPr>
        </p:nvSpPr>
        <p:spPr>
          <a:xfrm>
            <a:off x="120747" y="307925"/>
            <a:ext cx="7996311" cy="746223"/>
          </a:xfrm>
        </p:spPr>
        <p:txBody>
          <a:bodyPr>
            <a:normAutofit fontScale="90000"/>
          </a:bodyPr>
          <a:lstStyle/>
          <a:p>
            <a:r>
              <a:rPr lang="es-MX" sz="2400" b="1" dirty="0"/>
              <a:t>Ejemplo: Distribución de la media muestral Varianza poblacional conocida</a:t>
            </a:r>
            <a:endParaRPr lang="es-NI" sz="2400" b="1" dirty="0"/>
          </a:p>
        </p:txBody>
      </p:sp>
      <p:sp>
        <p:nvSpPr>
          <p:cNvPr id="3" name="Marcador de contenido 2">
            <a:extLst>
              <a:ext uri="{FF2B5EF4-FFF2-40B4-BE49-F238E27FC236}">
                <a16:creationId xmlns:a16="http://schemas.microsoft.com/office/drawing/2014/main" id="{8FD8E6AF-478F-F901-105A-C6E1B6F58635}"/>
              </a:ext>
            </a:extLst>
          </p:cNvPr>
          <p:cNvSpPr>
            <a:spLocks noGrp="1"/>
          </p:cNvSpPr>
          <p:nvPr>
            <p:ph sz="half" idx="1"/>
          </p:nvPr>
        </p:nvSpPr>
        <p:spPr>
          <a:xfrm>
            <a:off x="275492" y="1054149"/>
            <a:ext cx="11625776" cy="1323292"/>
          </a:xfrm>
        </p:spPr>
        <p:txBody>
          <a:bodyPr>
            <a:normAutofit/>
          </a:bodyPr>
          <a:lstStyle/>
          <a:p>
            <a:pPr marL="0" indent="0" algn="just">
              <a:buNone/>
            </a:pPr>
            <a:r>
              <a:rPr lang="es-MX" sz="2000" dirty="0"/>
              <a:t>Se está estudiando el tiempo transcurrido entre la polinización y la fertilización, X, en una especie de coníferas. Supongamos que la variable X está normalmente distribuida con una media de 6 meses y una desviación típica de 2 meses. Consideramos una </a:t>
            </a:r>
            <a:r>
              <a:rPr lang="es-MX" sz="2000" dirty="0" err="1"/>
              <a:t>m.a.s</a:t>
            </a:r>
            <a:r>
              <a:rPr lang="es-MX" sz="2000" dirty="0"/>
              <a:t>. de tamaño 25. Obtener la probabilidad de que el tiempo medio transcurrido en la muestra entre la polinización y la fertilización sea como máximo de 6.3 meses</a:t>
            </a:r>
            <a:endParaRPr lang="es-NI" sz="2000" dirty="0"/>
          </a:p>
        </p:txBody>
      </p:sp>
      <p:sp>
        <p:nvSpPr>
          <p:cNvPr id="6" name="CuadroTexto 5">
            <a:extLst>
              <a:ext uri="{FF2B5EF4-FFF2-40B4-BE49-F238E27FC236}">
                <a16:creationId xmlns:a16="http://schemas.microsoft.com/office/drawing/2014/main" id="{E8C3C8F6-9D71-15B5-26E7-B91DE121CE62}"/>
              </a:ext>
            </a:extLst>
          </p:cNvPr>
          <p:cNvSpPr txBox="1"/>
          <p:nvPr/>
        </p:nvSpPr>
        <p:spPr>
          <a:xfrm>
            <a:off x="290732" y="2495228"/>
            <a:ext cx="6194474" cy="400110"/>
          </a:xfrm>
          <a:prstGeom prst="rect">
            <a:avLst/>
          </a:prstGeom>
          <a:noFill/>
        </p:spPr>
        <p:txBody>
          <a:bodyPr wrap="square">
            <a:spAutoFit/>
          </a:bodyPr>
          <a:lstStyle/>
          <a:p>
            <a:r>
              <a:rPr lang="pt-BR" sz="2000" dirty="0"/>
              <a:t>X :"</a:t>
            </a:r>
            <a:r>
              <a:rPr lang="pt-BR" sz="2000" dirty="0" err="1"/>
              <a:t>Tiempo</a:t>
            </a:r>
            <a:r>
              <a:rPr lang="pt-BR" sz="2000" dirty="0"/>
              <a:t> </a:t>
            </a:r>
            <a:r>
              <a:rPr lang="pt-BR" sz="2000" dirty="0" err="1"/>
              <a:t>transcurrido</a:t>
            </a:r>
            <a:r>
              <a:rPr lang="pt-BR" sz="2000" dirty="0"/>
              <a:t>"→ N (µ;σ) = N  (6;2)</a:t>
            </a:r>
            <a:endParaRPr lang="es-NI" sz="2000" dirty="0"/>
          </a:p>
        </p:txBody>
      </p:sp>
      <p:pic>
        <p:nvPicPr>
          <p:cNvPr id="10" name="Imagen 9">
            <a:extLst>
              <a:ext uri="{FF2B5EF4-FFF2-40B4-BE49-F238E27FC236}">
                <a16:creationId xmlns:a16="http://schemas.microsoft.com/office/drawing/2014/main" id="{A3688800-17EE-D3F0-9DAB-CCC4B8E6A9BA}"/>
              </a:ext>
            </a:extLst>
          </p:cNvPr>
          <p:cNvPicPr>
            <a:picLocks noChangeAspect="1"/>
          </p:cNvPicPr>
          <p:nvPr/>
        </p:nvPicPr>
        <p:blipFill rotWithShape="1">
          <a:blip r:embed="rId2"/>
          <a:srcRect l="68303" r="3427"/>
          <a:stretch/>
        </p:blipFill>
        <p:spPr>
          <a:xfrm>
            <a:off x="5788855" y="3013125"/>
            <a:ext cx="1392702" cy="1323292"/>
          </a:xfrm>
          <a:prstGeom prst="rect">
            <a:avLst/>
          </a:prstGeom>
        </p:spPr>
      </p:pic>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8D8FC8A6-CFDC-A4B8-004C-D816B2D61E45}"/>
                  </a:ext>
                </a:extLst>
              </p:cNvPr>
              <p:cNvSpPr txBox="1"/>
              <p:nvPr/>
            </p:nvSpPr>
            <p:spPr>
              <a:xfrm>
                <a:off x="1856934" y="3173192"/>
                <a:ext cx="1716259" cy="616707"/>
              </a:xfrm>
              <a:prstGeom prst="rect">
                <a:avLst/>
              </a:prstGeom>
              <a:noFill/>
            </p:spPr>
            <p:txBody>
              <a:bodyPr wrap="square" lIns="0" tIns="0" rIns="0" bIns="0" rtlCol="0">
                <a:spAutoFit/>
              </a:bodyPr>
              <a:lstStyle/>
              <a:p>
                <a14:m>
                  <m:oMath xmlns:m="http://schemas.openxmlformats.org/officeDocument/2006/math">
                    <m:r>
                      <a:rPr lang="es-NI" sz="2800" b="1" i="1" smtClean="0">
                        <a:latin typeface="Cambria Math" panose="02040503050406030204" pitchFamily="18" charset="0"/>
                      </a:rPr>
                      <m:t>𝒛</m:t>
                    </m:r>
                    <m:r>
                      <a:rPr lang="es-NI" sz="2800" b="1" i="1" smtClean="0">
                        <a:latin typeface="Cambria Math" panose="02040503050406030204" pitchFamily="18" charset="0"/>
                      </a:rPr>
                      <m:t>=</m:t>
                    </m:r>
                    <m:f>
                      <m:fPr>
                        <m:ctrlPr>
                          <a:rPr lang="es-NI" sz="2800" b="1" i="1" smtClean="0">
                            <a:solidFill>
                              <a:srgbClr val="836967"/>
                            </a:solidFill>
                            <a:latin typeface="Cambria Math" panose="02040503050406030204" pitchFamily="18" charset="0"/>
                          </a:rPr>
                        </m:ctrlPr>
                      </m:fPr>
                      <m:num>
                        <m:acc>
                          <m:accPr>
                            <m:chr m:val="̅"/>
                            <m:ctrlPr>
                              <a:rPr lang="es-NI" sz="2800" b="1" i="1" smtClean="0">
                                <a:solidFill>
                                  <a:srgbClr val="836967"/>
                                </a:solidFill>
                                <a:latin typeface="Cambria Math" panose="02040503050406030204" pitchFamily="18" charset="0"/>
                              </a:rPr>
                            </m:ctrlPr>
                          </m:accPr>
                          <m:e>
                            <m:r>
                              <a:rPr lang="es-NI" sz="2800" b="1" i="1" smtClean="0">
                                <a:latin typeface="Cambria Math" panose="02040503050406030204" pitchFamily="18" charset="0"/>
                              </a:rPr>
                              <m:t>𝒙</m:t>
                            </m:r>
                          </m:e>
                        </m:acc>
                        <m:r>
                          <a:rPr lang="es-NI" sz="2800" b="1" i="1" smtClean="0">
                            <a:latin typeface="Cambria Math" panose="02040503050406030204" pitchFamily="18" charset="0"/>
                          </a:rPr>
                          <m:t>−</m:t>
                        </m:r>
                        <m:r>
                          <a:rPr lang="es-NI" sz="2800" b="1" i="1" smtClean="0">
                            <a:latin typeface="Cambria Math" panose="02040503050406030204" pitchFamily="18" charset="0"/>
                          </a:rPr>
                          <m:t>𝝁</m:t>
                        </m:r>
                      </m:num>
                      <m:den>
                        <m:r>
                          <a:rPr lang="es-NI" sz="2800" b="1" i="1" smtClean="0">
                            <a:latin typeface="Cambria Math" panose="02040503050406030204" pitchFamily="18" charset="0"/>
                          </a:rPr>
                          <m:t>𝝈</m:t>
                        </m:r>
                      </m:den>
                    </m:f>
                  </m:oMath>
                </a14:m>
                <a:r>
                  <a:rPr lang="es-NI" sz="2800" b="1" i="1" dirty="0"/>
                  <a:t> =</a:t>
                </a:r>
              </a:p>
            </p:txBody>
          </p:sp>
        </mc:Choice>
        <mc:Fallback>
          <p:sp>
            <p:nvSpPr>
              <p:cNvPr id="11" name="CuadroTexto 10">
                <a:extLst>
                  <a:ext uri="{FF2B5EF4-FFF2-40B4-BE49-F238E27FC236}">
                    <a16:creationId xmlns:a16="http://schemas.microsoft.com/office/drawing/2014/main" id="{8D8FC8A6-CFDC-A4B8-004C-D816B2D61E45}"/>
                  </a:ext>
                </a:extLst>
              </p:cNvPr>
              <p:cNvSpPr txBox="1">
                <a:spLocks noRot="1" noChangeAspect="1" noMove="1" noResize="1" noEditPoints="1" noAdjustHandles="1" noChangeArrowheads="1" noChangeShapeType="1" noTextEdit="1"/>
              </p:cNvSpPr>
              <p:nvPr/>
            </p:nvSpPr>
            <p:spPr>
              <a:xfrm>
                <a:off x="1856934" y="3173192"/>
                <a:ext cx="1716259" cy="616707"/>
              </a:xfrm>
              <a:prstGeom prst="rect">
                <a:avLst/>
              </a:prstGeom>
              <a:blipFill>
                <a:blip r:embed="rId3"/>
                <a:stretch>
                  <a:fillRect t="-990" b="-20792"/>
                </a:stretch>
              </a:blipFill>
            </p:spPr>
            <p:txBody>
              <a:bodyPr/>
              <a:lstStyle/>
              <a:p>
                <a:r>
                  <a:rPr lang="es-NI">
                    <a:noFill/>
                  </a:rPr>
                  <a:t> </a:t>
                </a:r>
              </a:p>
            </p:txBody>
          </p:sp>
        </mc:Fallback>
      </mc:AlternateContent>
      <mc:AlternateContent xmlns:mc="http://schemas.openxmlformats.org/markup-compatibility/2006">
        <mc:Choice xmlns:a14="http://schemas.microsoft.com/office/drawing/2010/main" Requires="a14">
          <p:sp>
            <p:nvSpPr>
              <p:cNvPr id="12" name="CuadroTexto 11">
                <a:extLst>
                  <a:ext uri="{FF2B5EF4-FFF2-40B4-BE49-F238E27FC236}">
                    <a16:creationId xmlns:a16="http://schemas.microsoft.com/office/drawing/2014/main" id="{1B61B0CD-E000-FF33-69C1-D9D9230A8C72}"/>
                  </a:ext>
                </a:extLst>
              </p:cNvPr>
              <p:cNvSpPr txBox="1"/>
              <p:nvPr/>
            </p:nvSpPr>
            <p:spPr>
              <a:xfrm>
                <a:off x="3573193" y="3173192"/>
                <a:ext cx="1969478" cy="66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s-NI" sz="2000" b="1" i="1" smtClean="0">
                              <a:solidFill>
                                <a:srgbClr val="836967"/>
                              </a:solidFill>
                              <a:latin typeface="Cambria Math" panose="02040503050406030204" pitchFamily="18" charset="0"/>
                            </a:rPr>
                          </m:ctrlPr>
                        </m:fPr>
                        <m:num>
                          <m:acc>
                            <m:accPr>
                              <m:chr m:val="̅"/>
                              <m:ctrlPr>
                                <a:rPr lang="es-NI" sz="2000" b="1" i="1" smtClean="0">
                                  <a:solidFill>
                                    <a:srgbClr val="836967"/>
                                  </a:solidFill>
                                  <a:latin typeface="Cambria Math" panose="02040503050406030204" pitchFamily="18" charset="0"/>
                                </a:rPr>
                              </m:ctrlPr>
                            </m:accPr>
                            <m:e>
                              <m:r>
                                <a:rPr lang="es-NI" sz="2000" b="1" i="1" smtClean="0">
                                  <a:latin typeface="Cambria Math" panose="02040503050406030204" pitchFamily="18" charset="0"/>
                                </a:rPr>
                                <m:t>𝒙</m:t>
                              </m:r>
                            </m:e>
                          </m:acc>
                          <m:r>
                            <a:rPr lang="es-NI" sz="2000" b="1" i="1" smtClean="0">
                              <a:latin typeface="Cambria Math" panose="02040503050406030204" pitchFamily="18" charset="0"/>
                            </a:rPr>
                            <m:t>−</m:t>
                          </m:r>
                          <m:r>
                            <a:rPr lang="es-NI" sz="2000" b="1" i="1" smtClean="0">
                              <a:latin typeface="Cambria Math" panose="02040503050406030204" pitchFamily="18" charset="0"/>
                            </a:rPr>
                            <m:t>𝟔</m:t>
                          </m:r>
                        </m:num>
                        <m:den>
                          <m:f>
                            <m:fPr>
                              <m:type m:val="lin"/>
                              <m:ctrlPr>
                                <a:rPr lang="es-NI" sz="2000" b="1" i="1" smtClean="0">
                                  <a:latin typeface="Cambria Math" panose="02040503050406030204" pitchFamily="18" charset="0"/>
                                </a:rPr>
                              </m:ctrlPr>
                            </m:fPr>
                            <m:num>
                              <m:r>
                                <a:rPr lang="es-NI" sz="2000" b="1" i="1" smtClean="0">
                                  <a:latin typeface="Cambria Math" panose="02040503050406030204" pitchFamily="18" charset="0"/>
                                </a:rPr>
                                <m:t>𝟐</m:t>
                              </m:r>
                            </m:num>
                            <m:den>
                              <m:rad>
                                <m:radPr>
                                  <m:degHide m:val="on"/>
                                  <m:ctrlPr>
                                    <a:rPr lang="es-NI" sz="2000" b="1" i="1" smtClean="0">
                                      <a:solidFill>
                                        <a:srgbClr val="836967"/>
                                      </a:solidFill>
                                      <a:latin typeface="Cambria Math" panose="02040503050406030204" pitchFamily="18" charset="0"/>
                                    </a:rPr>
                                  </m:ctrlPr>
                                </m:radPr>
                                <m:deg/>
                                <m:e>
                                  <m:r>
                                    <a:rPr lang="es-NI" sz="2000" b="1" i="1" smtClean="0">
                                      <a:latin typeface="Cambria Math" panose="02040503050406030204" pitchFamily="18" charset="0"/>
                                    </a:rPr>
                                    <m:t>𝟐𝟓</m:t>
                                  </m:r>
                                </m:e>
                              </m:rad>
                            </m:den>
                          </m:f>
                        </m:den>
                      </m:f>
                      <m:r>
                        <a:rPr lang="es-NI" sz="2000" b="1" i="1" smtClean="0">
                          <a:latin typeface="Cambria Math" panose="02040503050406030204" pitchFamily="18" charset="0"/>
                        </a:rPr>
                        <m:t>=</m:t>
                      </m:r>
                      <m:f>
                        <m:fPr>
                          <m:ctrlPr>
                            <a:rPr lang="es-NI" sz="2000" b="1" i="1" smtClean="0">
                              <a:solidFill>
                                <a:srgbClr val="836967"/>
                              </a:solidFill>
                              <a:latin typeface="Cambria Math" panose="02040503050406030204" pitchFamily="18" charset="0"/>
                            </a:rPr>
                          </m:ctrlPr>
                        </m:fPr>
                        <m:num>
                          <m:acc>
                            <m:accPr>
                              <m:chr m:val="̅"/>
                              <m:ctrlPr>
                                <a:rPr lang="es-NI" sz="2000" b="1" i="1" smtClean="0">
                                  <a:solidFill>
                                    <a:srgbClr val="836967"/>
                                  </a:solidFill>
                                  <a:latin typeface="Cambria Math" panose="02040503050406030204" pitchFamily="18" charset="0"/>
                                </a:rPr>
                              </m:ctrlPr>
                            </m:accPr>
                            <m:e>
                              <m:r>
                                <a:rPr lang="es-NI" sz="2000" b="1" i="1" smtClean="0">
                                  <a:latin typeface="Cambria Math" panose="02040503050406030204" pitchFamily="18" charset="0"/>
                                </a:rPr>
                                <m:t>𝒙</m:t>
                              </m:r>
                            </m:e>
                          </m:acc>
                          <m:r>
                            <a:rPr lang="es-NI" sz="2000" b="1" i="1" smtClean="0">
                              <a:latin typeface="Cambria Math" panose="02040503050406030204" pitchFamily="18" charset="0"/>
                            </a:rPr>
                            <m:t>−</m:t>
                          </m:r>
                          <m:r>
                            <a:rPr lang="es-NI" sz="2000" b="1" i="1" smtClean="0">
                              <a:latin typeface="Cambria Math" panose="02040503050406030204" pitchFamily="18" charset="0"/>
                            </a:rPr>
                            <m:t>𝟔</m:t>
                          </m:r>
                        </m:num>
                        <m:den>
                          <m:r>
                            <a:rPr lang="es-NI" sz="2000" b="1" i="1" smtClean="0">
                              <a:latin typeface="Cambria Math" panose="02040503050406030204" pitchFamily="18" charset="0"/>
                            </a:rPr>
                            <m:t>𝟎</m:t>
                          </m:r>
                          <m:r>
                            <a:rPr lang="es-NI" sz="2000" b="1" i="1" smtClean="0">
                              <a:latin typeface="Cambria Math" panose="02040503050406030204" pitchFamily="18" charset="0"/>
                            </a:rPr>
                            <m:t>.</m:t>
                          </m:r>
                          <m:r>
                            <a:rPr lang="es-NI" sz="2000" b="1" i="1" smtClean="0">
                              <a:latin typeface="Cambria Math" panose="02040503050406030204" pitchFamily="18" charset="0"/>
                            </a:rPr>
                            <m:t>𝟒</m:t>
                          </m:r>
                        </m:den>
                      </m:f>
                    </m:oMath>
                  </m:oMathPara>
                </a14:m>
                <a:endParaRPr lang="es-NI" sz="2000" b="1" dirty="0"/>
              </a:p>
            </p:txBody>
          </p:sp>
        </mc:Choice>
        <mc:Fallback>
          <p:sp>
            <p:nvSpPr>
              <p:cNvPr id="12" name="CuadroTexto 11">
                <a:extLst>
                  <a:ext uri="{FF2B5EF4-FFF2-40B4-BE49-F238E27FC236}">
                    <a16:creationId xmlns:a16="http://schemas.microsoft.com/office/drawing/2014/main" id="{1B61B0CD-E000-FF33-69C1-D9D9230A8C72}"/>
                  </a:ext>
                </a:extLst>
              </p:cNvPr>
              <p:cNvSpPr txBox="1">
                <a:spLocks noRot="1" noChangeAspect="1" noMove="1" noResize="1" noEditPoints="1" noAdjustHandles="1" noChangeArrowheads="1" noChangeShapeType="1" noTextEdit="1"/>
              </p:cNvSpPr>
              <p:nvPr/>
            </p:nvSpPr>
            <p:spPr>
              <a:xfrm>
                <a:off x="3573193" y="3173192"/>
                <a:ext cx="1969478" cy="660887"/>
              </a:xfrm>
              <a:prstGeom prst="rect">
                <a:avLst/>
              </a:prstGeom>
              <a:blipFill>
                <a:blip r:embed="rId4"/>
                <a:stretch>
                  <a:fillRect/>
                </a:stretch>
              </a:blipFill>
            </p:spPr>
            <p:txBody>
              <a:bodyPr/>
              <a:lstStyle/>
              <a:p>
                <a:r>
                  <a:rPr lang="es-NI">
                    <a:noFill/>
                  </a:rPr>
                  <a:t> </a:t>
                </a:r>
              </a:p>
            </p:txBody>
          </p:sp>
        </mc:Fallback>
      </mc:AlternateContent>
      <p:pic>
        <p:nvPicPr>
          <p:cNvPr id="14" name="Imagen 13">
            <a:extLst>
              <a:ext uri="{FF2B5EF4-FFF2-40B4-BE49-F238E27FC236}">
                <a16:creationId xmlns:a16="http://schemas.microsoft.com/office/drawing/2014/main" id="{B267446F-B88B-C9AB-103E-070161CCDAF7}"/>
              </a:ext>
            </a:extLst>
          </p:cNvPr>
          <p:cNvPicPr>
            <a:picLocks noChangeAspect="1"/>
          </p:cNvPicPr>
          <p:nvPr/>
        </p:nvPicPr>
        <p:blipFill rotWithShape="1">
          <a:blip r:embed="rId5"/>
          <a:srcRect b="45537"/>
          <a:stretch/>
        </p:blipFill>
        <p:spPr>
          <a:xfrm>
            <a:off x="3573193" y="4130168"/>
            <a:ext cx="5068723" cy="841933"/>
          </a:xfrm>
          <a:prstGeom prst="rect">
            <a:avLst/>
          </a:prstGeom>
        </p:spPr>
      </p:pic>
      <p:pic>
        <p:nvPicPr>
          <p:cNvPr id="16" name="Imagen 15">
            <a:extLst>
              <a:ext uri="{FF2B5EF4-FFF2-40B4-BE49-F238E27FC236}">
                <a16:creationId xmlns:a16="http://schemas.microsoft.com/office/drawing/2014/main" id="{87491041-F5B2-CB2C-6CFB-39F715BFA318}"/>
              </a:ext>
            </a:extLst>
          </p:cNvPr>
          <p:cNvPicPr>
            <a:picLocks noChangeAspect="1"/>
          </p:cNvPicPr>
          <p:nvPr/>
        </p:nvPicPr>
        <p:blipFill rotWithShape="1">
          <a:blip r:embed="rId5"/>
          <a:srcRect l="9455" t="-162687" r="-9455" b="212687"/>
          <a:stretch/>
        </p:blipFill>
        <p:spPr>
          <a:xfrm>
            <a:off x="4471761" y="3428999"/>
            <a:ext cx="3248478" cy="495369"/>
          </a:xfrm>
          <a:prstGeom prst="rect">
            <a:avLst/>
          </a:prstGeom>
        </p:spPr>
      </p:pic>
      <p:pic>
        <p:nvPicPr>
          <p:cNvPr id="18" name="Imagen 17">
            <a:extLst>
              <a:ext uri="{FF2B5EF4-FFF2-40B4-BE49-F238E27FC236}">
                <a16:creationId xmlns:a16="http://schemas.microsoft.com/office/drawing/2014/main" id="{FFABADFE-FFF7-39B4-3C22-6372206477DF}"/>
              </a:ext>
            </a:extLst>
          </p:cNvPr>
          <p:cNvPicPr>
            <a:picLocks noChangeAspect="1"/>
          </p:cNvPicPr>
          <p:nvPr/>
        </p:nvPicPr>
        <p:blipFill rotWithShape="1">
          <a:blip r:embed="rId5"/>
          <a:srcRect t="57519"/>
          <a:stretch/>
        </p:blipFill>
        <p:spPr>
          <a:xfrm>
            <a:off x="2382826" y="5256220"/>
            <a:ext cx="7089904" cy="660887"/>
          </a:xfrm>
          <a:prstGeom prst="rect">
            <a:avLst/>
          </a:prstGeom>
        </p:spPr>
      </p:pic>
    </p:spTree>
    <p:extLst>
      <p:ext uri="{BB962C8B-B14F-4D97-AF65-F5344CB8AC3E}">
        <p14:creationId xmlns:p14="http://schemas.microsoft.com/office/powerpoint/2010/main" val="3347626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72A5C7E-2D5E-7477-B4F4-DC11D4814F47}"/>
              </a:ext>
            </a:extLst>
          </p:cNvPr>
          <p:cNvPicPr>
            <a:picLocks noGrp="1" noChangeAspect="1"/>
          </p:cNvPicPr>
          <p:nvPr>
            <p:ph sz="half" idx="1"/>
          </p:nvPr>
        </p:nvPicPr>
        <p:blipFill rotWithShape="1">
          <a:blip r:embed="rId2"/>
          <a:srcRect l="30792" t="26202" r="34185" b="26068"/>
          <a:stretch/>
        </p:blipFill>
        <p:spPr>
          <a:xfrm>
            <a:off x="345566" y="1076632"/>
            <a:ext cx="4557932" cy="3274142"/>
          </a:xfrm>
        </p:spPr>
      </p:pic>
      <p:pic>
        <p:nvPicPr>
          <p:cNvPr id="8" name="Imagen 7">
            <a:extLst>
              <a:ext uri="{FF2B5EF4-FFF2-40B4-BE49-F238E27FC236}">
                <a16:creationId xmlns:a16="http://schemas.microsoft.com/office/drawing/2014/main" id="{BE59996D-9EC9-0B08-CEC8-D40FA8C90A29}"/>
              </a:ext>
            </a:extLst>
          </p:cNvPr>
          <p:cNvPicPr>
            <a:picLocks noChangeAspect="1"/>
          </p:cNvPicPr>
          <p:nvPr/>
        </p:nvPicPr>
        <p:blipFill rotWithShape="1">
          <a:blip r:embed="rId3"/>
          <a:srcRect l="31936" t="45983" r="32984" b="13395"/>
          <a:stretch/>
        </p:blipFill>
        <p:spPr>
          <a:xfrm>
            <a:off x="6445429" y="1076632"/>
            <a:ext cx="5134855" cy="3134033"/>
          </a:xfrm>
          <a:prstGeom prst="rect">
            <a:avLst/>
          </a:prstGeom>
        </p:spPr>
      </p:pic>
    </p:spTree>
    <p:extLst>
      <p:ext uri="{BB962C8B-B14F-4D97-AF65-F5344CB8AC3E}">
        <p14:creationId xmlns:p14="http://schemas.microsoft.com/office/powerpoint/2010/main" val="2496926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NI" dirty="0"/>
              <a:t>Inferencia Estadística </a:t>
            </a:r>
          </a:p>
        </p:txBody>
      </p:sp>
      <p:sp>
        <p:nvSpPr>
          <p:cNvPr id="3" name="Marcador de contenido 2"/>
          <p:cNvSpPr>
            <a:spLocks noGrp="1"/>
          </p:cNvSpPr>
          <p:nvPr>
            <p:ph sz="half" idx="1"/>
          </p:nvPr>
        </p:nvSpPr>
        <p:spPr>
          <a:xfrm>
            <a:off x="573259" y="2316234"/>
            <a:ext cx="5181600" cy="481477"/>
          </a:xfrm>
        </p:spPr>
        <p:txBody>
          <a:bodyPr vert="horz" lIns="91440" tIns="45720" rIns="91440" bIns="45720" rtlCol="0">
            <a:normAutofit/>
          </a:bodyPr>
          <a:lstStyle/>
          <a:p>
            <a:r>
              <a:rPr lang="es-NI" dirty="0">
                <a:solidFill>
                  <a:schemeClr val="tx1"/>
                </a:solidFill>
              </a:rPr>
              <a:t>Conceptos básicos</a:t>
            </a:r>
          </a:p>
        </p:txBody>
      </p:sp>
      <p:sp>
        <p:nvSpPr>
          <p:cNvPr id="4" name="Marcador de contenido 3"/>
          <p:cNvSpPr>
            <a:spLocks noGrp="1"/>
          </p:cNvSpPr>
          <p:nvPr>
            <p:ph sz="half" idx="2"/>
          </p:nvPr>
        </p:nvSpPr>
        <p:spPr>
          <a:xfrm>
            <a:off x="573259" y="3904736"/>
            <a:ext cx="5181600" cy="1030117"/>
          </a:xfrm>
        </p:spPr>
        <p:txBody>
          <a:bodyPr/>
          <a:lstStyle/>
          <a:p>
            <a:r>
              <a:rPr lang="es-NI" dirty="0"/>
              <a:t>Distribución de estadísticos muestrales</a:t>
            </a:r>
          </a:p>
        </p:txBody>
      </p:sp>
      <p:sp>
        <p:nvSpPr>
          <p:cNvPr id="6" name="CuadroTexto 5">
            <a:extLst>
              <a:ext uri="{FF2B5EF4-FFF2-40B4-BE49-F238E27FC236}">
                <a16:creationId xmlns:a16="http://schemas.microsoft.com/office/drawing/2014/main" id="{FDFB2499-1B44-B891-C503-F491BBDD22CA}"/>
              </a:ext>
            </a:extLst>
          </p:cNvPr>
          <p:cNvSpPr txBox="1"/>
          <p:nvPr/>
        </p:nvSpPr>
        <p:spPr>
          <a:xfrm>
            <a:off x="5754859" y="2307102"/>
            <a:ext cx="6315221" cy="1631216"/>
          </a:xfrm>
          <a:prstGeom prst="rect">
            <a:avLst/>
          </a:prstGeom>
          <a:noFill/>
        </p:spPr>
        <p:txBody>
          <a:bodyPr wrap="square">
            <a:spAutoFit/>
          </a:bodyPr>
          <a:lstStyle/>
          <a:p>
            <a:pPr algn="just"/>
            <a:r>
              <a:rPr lang="es-MX" sz="1400" dirty="0"/>
              <a:t>¿</a:t>
            </a:r>
            <a:r>
              <a:rPr lang="es-MX" sz="2000" dirty="0"/>
              <a:t>Qué perseguimos?</a:t>
            </a:r>
          </a:p>
          <a:p>
            <a:pPr algn="just"/>
            <a:r>
              <a:rPr lang="es-MX" sz="2000" dirty="0"/>
              <a:t>Elaborar una distribución muestral de medias y distribución muestral de proporciones. Calcula la media, varianza y desviación estándar con poblaciones infinitas y finitas para ambas distribuciones.</a:t>
            </a:r>
            <a:endParaRPr lang="es-NI" sz="2000" dirty="0"/>
          </a:p>
        </p:txBody>
      </p:sp>
      <p:pic>
        <p:nvPicPr>
          <p:cNvPr id="7" name="Imagen 6">
            <a:extLst>
              <a:ext uri="{FF2B5EF4-FFF2-40B4-BE49-F238E27FC236}">
                <a16:creationId xmlns:a16="http://schemas.microsoft.com/office/drawing/2014/main" id="{B4ACB1C8-16A3-CC4B-0491-AD00088F46FC}"/>
              </a:ext>
            </a:extLst>
          </p:cNvPr>
          <p:cNvPicPr>
            <a:picLocks noChangeAspect="1"/>
          </p:cNvPicPr>
          <p:nvPr/>
        </p:nvPicPr>
        <p:blipFill>
          <a:blip r:embed="rId2"/>
          <a:stretch>
            <a:fillRect/>
          </a:stretch>
        </p:blipFill>
        <p:spPr>
          <a:xfrm>
            <a:off x="8201466" y="298791"/>
            <a:ext cx="3417276" cy="2129781"/>
          </a:xfrm>
          <a:prstGeom prst="rect">
            <a:avLst/>
          </a:prstGeom>
        </p:spPr>
      </p:pic>
    </p:spTree>
    <p:extLst>
      <p:ext uri="{BB962C8B-B14F-4D97-AF65-F5344CB8AC3E}">
        <p14:creationId xmlns:p14="http://schemas.microsoft.com/office/powerpoint/2010/main" val="1691180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0A074-A71C-E9BA-A0B7-3D372FA32F80}"/>
              </a:ext>
            </a:extLst>
          </p:cNvPr>
          <p:cNvSpPr>
            <a:spLocks noGrp="1"/>
          </p:cNvSpPr>
          <p:nvPr>
            <p:ph type="title"/>
          </p:nvPr>
        </p:nvSpPr>
        <p:spPr>
          <a:xfrm>
            <a:off x="373966" y="145830"/>
            <a:ext cx="8136988" cy="535207"/>
          </a:xfrm>
        </p:spPr>
        <p:txBody>
          <a:bodyPr>
            <a:noAutofit/>
          </a:bodyPr>
          <a:lstStyle/>
          <a:p>
            <a:pPr algn="just"/>
            <a:r>
              <a:rPr lang="es-MX" sz="2000" b="1" dirty="0"/>
              <a:t>Ejemplo: Distribución de la media muestral Varianza poblacional desconocida</a:t>
            </a:r>
            <a:endParaRPr lang="es-NI" sz="2000" b="1" dirty="0"/>
          </a:p>
        </p:txBody>
      </p:sp>
      <p:sp>
        <p:nvSpPr>
          <p:cNvPr id="3" name="Marcador de contenido 2">
            <a:extLst>
              <a:ext uri="{FF2B5EF4-FFF2-40B4-BE49-F238E27FC236}">
                <a16:creationId xmlns:a16="http://schemas.microsoft.com/office/drawing/2014/main" id="{B556037C-BC5F-3634-2E0E-2FFED01D7F13}"/>
              </a:ext>
            </a:extLst>
          </p:cNvPr>
          <p:cNvSpPr>
            <a:spLocks noGrp="1"/>
          </p:cNvSpPr>
          <p:nvPr>
            <p:ph sz="half" idx="1"/>
          </p:nvPr>
        </p:nvSpPr>
        <p:spPr>
          <a:xfrm>
            <a:off x="562708" y="939359"/>
            <a:ext cx="11310424" cy="1789773"/>
          </a:xfrm>
        </p:spPr>
        <p:txBody>
          <a:bodyPr>
            <a:normAutofit lnSpcReduction="10000"/>
          </a:bodyPr>
          <a:lstStyle/>
          <a:p>
            <a:pPr marL="0" indent="0" algn="just">
              <a:buNone/>
            </a:pPr>
            <a:r>
              <a:rPr lang="es-MX" sz="2000" dirty="0"/>
              <a:t>Se está realizando un estudio sobre la calidad del aire en una zona. Uno de los indicadores de la calidad del aire es el número medio de microgramos de partículas en suspensión por metro cúbico. </a:t>
            </a:r>
          </a:p>
          <a:p>
            <a:pPr marL="0" indent="0" algn="just">
              <a:buNone/>
            </a:pPr>
            <a:r>
              <a:rPr lang="es-MX" sz="2000" dirty="0"/>
              <a:t>Supongamos que la variable X: ”Número de microgramos de partículas”, está normalmente distribuida. </a:t>
            </a:r>
          </a:p>
          <a:p>
            <a:pPr marL="0" indent="0" algn="just">
              <a:buNone/>
            </a:pPr>
            <a:r>
              <a:rPr lang="es-MX" sz="2000" dirty="0"/>
              <a:t>Se hacen 16 mediciones, en las que se obtiene una </a:t>
            </a:r>
            <a:r>
              <a:rPr lang="es-MX" sz="2000" dirty="0" err="1"/>
              <a:t>cuasidesviación</a:t>
            </a:r>
            <a:r>
              <a:rPr lang="es-MX" sz="2000" dirty="0"/>
              <a:t> típica de 10.8585 unidades. </a:t>
            </a:r>
          </a:p>
          <a:p>
            <a:pPr marL="0" indent="0" algn="just">
              <a:buNone/>
            </a:pPr>
            <a:r>
              <a:rPr lang="es-MX" sz="2000" dirty="0"/>
              <a:t>Obtener la probabilidad de que la media muestral no difiera de la media poblacional en más de 8 unidades. </a:t>
            </a:r>
            <a:endParaRPr lang="es-NI" sz="2000" dirty="0"/>
          </a:p>
        </p:txBody>
      </p:sp>
      <p:pic>
        <p:nvPicPr>
          <p:cNvPr id="8" name="Imagen 7">
            <a:extLst>
              <a:ext uri="{FF2B5EF4-FFF2-40B4-BE49-F238E27FC236}">
                <a16:creationId xmlns:a16="http://schemas.microsoft.com/office/drawing/2014/main" id="{70DA5BF3-C4B4-E8C4-C1C3-53896515807F}"/>
              </a:ext>
            </a:extLst>
          </p:cNvPr>
          <p:cNvPicPr>
            <a:picLocks noChangeAspect="1"/>
          </p:cNvPicPr>
          <p:nvPr/>
        </p:nvPicPr>
        <p:blipFill rotWithShape="1">
          <a:blip r:embed="rId2"/>
          <a:srcRect r="72389"/>
          <a:stretch/>
        </p:blipFill>
        <p:spPr>
          <a:xfrm>
            <a:off x="830996" y="3043183"/>
            <a:ext cx="1616782" cy="1191192"/>
          </a:xfrm>
          <a:prstGeom prst="rect">
            <a:avLst/>
          </a:prstGeom>
        </p:spPr>
      </p:pic>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C5C3BFFD-B181-3A2E-B345-BAA677362C38}"/>
                  </a:ext>
                </a:extLst>
              </p:cNvPr>
              <p:cNvSpPr txBox="1"/>
              <p:nvPr/>
            </p:nvSpPr>
            <p:spPr>
              <a:xfrm>
                <a:off x="3313678" y="3351801"/>
                <a:ext cx="4684542"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s-NI" i="0">
                          <a:latin typeface="Cambria Math" panose="02040503050406030204" pitchFamily="18" charset="0"/>
                        </a:rPr>
                        <m:t>→</m:t>
                      </m:r>
                      <m:sSub>
                        <m:sSubPr>
                          <m:ctrlPr>
                            <a:rPr lang="es-NI" i="1">
                              <a:solidFill>
                                <a:srgbClr val="836967"/>
                              </a:solidFill>
                              <a:latin typeface="Cambria Math" panose="02040503050406030204" pitchFamily="18" charset="0"/>
                            </a:rPr>
                          </m:ctrlPr>
                        </m:sSubPr>
                        <m:e>
                          <m:r>
                            <a:rPr lang="es-NI" i="1">
                              <a:latin typeface="Cambria Math" panose="02040503050406030204" pitchFamily="18" charset="0"/>
                            </a:rPr>
                            <m:t>𝑡</m:t>
                          </m:r>
                        </m:e>
                        <m:sub>
                          <m:r>
                            <a:rPr lang="es-NI" i="1">
                              <a:latin typeface="Cambria Math" panose="02040503050406030204" pitchFamily="18" charset="0"/>
                            </a:rPr>
                            <m:t>𝑛</m:t>
                          </m:r>
                          <m:r>
                            <a:rPr lang="es-NI" i="0">
                              <a:latin typeface="Cambria Math" panose="02040503050406030204" pitchFamily="18" charset="0"/>
                            </a:rPr>
                            <m:t>−1</m:t>
                          </m:r>
                        </m:sub>
                      </m:sSub>
                      <m:r>
                        <a:rPr lang="es-NI" i="0">
                          <a:latin typeface="Cambria Math" panose="02040503050406030204" pitchFamily="18" charset="0"/>
                        </a:rPr>
                        <m:t>=</m:t>
                      </m:r>
                      <m:sSub>
                        <m:sSubPr>
                          <m:ctrlPr>
                            <a:rPr lang="es-NI" i="1">
                              <a:solidFill>
                                <a:srgbClr val="836967"/>
                              </a:solidFill>
                              <a:latin typeface="Cambria Math" panose="02040503050406030204" pitchFamily="18" charset="0"/>
                            </a:rPr>
                          </m:ctrlPr>
                        </m:sSubPr>
                        <m:e>
                          <m:r>
                            <a:rPr lang="es-NI" i="1">
                              <a:latin typeface="Cambria Math" panose="02040503050406030204" pitchFamily="18" charset="0"/>
                            </a:rPr>
                            <m:t>𝑡</m:t>
                          </m:r>
                        </m:e>
                        <m:sub>
                          <m:r>
                            <a:rPr lang="es-NI" i="0">
                              <a:latin typeface="Cambria Math" panose="02040503050406030204" pitchFamily="18" charset="0"/>
                            </a:rPr>
                            <m:t>15</m:t>
                          </m:r>
                        </m:sub>
                      </m:sSub>
                    </m:oMath>
                  </m:oMathPara>
                </a14:m>
                <a:endParaRPr lang="es-NI" dirty="0"/>
              </a:p>
            </p:txBody>
          </p:sp>
        </mc:Choice>
        <mc:Fallback>
          <p:sp>
            <p:nvSpPr>
              <p:cNvPr id="9" name="CuadroTexto 8">
                <a:extLst>
                  <a:ext uri="{FF2B5EF4-FFF2-40B4-BE49-F238E27FC236}">
                    <a16:creationId xmlns:a16="http://schemas.microsoft.com/office/drawing/2014/main" id="{C5C3BFFD-B181-3A2E-B345-BAA677362C38}"/>
                  </a:ext>
                </a:extLst>
              </p:cNvPr>
              <p:cNvSpPr txBox="1">
                <a:spLocks noRot="1" noChangeAspect="1" noMove="1" noResize="1" noEditPoints="1" noAdjustHandles="1" noChangeArrowheads="1" noChangeShapeType="1" noTextEdit="1"/>
              </p:cNvSpPr>
              <p:nvPr/>
            </p:nvSpPr>
            <p:spPr>
              <a:xfrm>
                <a:off x="3313678" y="3351801"/>
                <a:ext cx="4684542" cy="276999"/>
              </a:xfrm>
              <a:prstGeom prst="rect">
                <a:avLst/>
              </a:prstGeom>
              <a:blipFill>
                <a:blip r:embed="rId3"/>
                <a:stretch>
                  <a:fillRect b="-17778"/>
                </a:stretch>
              </a:blipFill>
            </p:spPr>
            <p:txBody>
              <a:bodyPr/>
              <a:lstStyle/>
              <a:p>
                <a:r>
                  <a:rPr lang="es-NI">
                    <a:noFill/>
                  </a:rPr>
                  <a:t> </a:t>
                </a:r>
              </a:p>
            </p:txBody>
          </p:sp>
        </mc:Fallback>
      </mc:AlternateContent>
      <p:pic>
        <p:nvPicPr>
          <p:cNvPr id="11" name="Imagen 10">
            <a:extLst>
              <a:ext uri="{FF2B5EF4-FFF2-40B4-BE49-F238E27FC236}">
                <a16:creationId xmlns:a16="http://schemas.microsoft.com/office/drawing/2014/main" id="{50A53B03-806B-1311-0B4B-5FECFBFA4AAA}"/>
              </a:ext>
            </a:extLst>
          </p:cNvPr>
          <p:cNvPicPr>
            <a:picLocks noChangeAspect="1"/>
          </p:cNvPicPr>
          <p:nvPr/>
        </p:nvPicPr>
        <p:blipFill>
          <a:blip r:embed="rId4"/>
          <a:stretch>
            <a:fillRect/>
          </a:stretch>
        </p:blipFill>
        <p:spPr>
          <a:xfrm>
            <a:off x="5228549" y="3898376"/>
            <a:ext cx="5828657" cy="2390556"/>
          </a:xfrm>
          <a:prstGeom prst="rect">
            <a:avLst/>
          </a:prstGeom>
        </p:spPr>
      </p:pic>
      <p:pic>
        <p:nvPicPr>
          <p:cNvPr id="15" name="Imagen 14">
            <a:extLst>
              <a:ext uri="{FF2B5EF4-FFF2-40B4-BE49-F238E27FC236}">
                <a16:creationId xmlns:a16="http://schemas.microsoft.com/office/drawing/2014/main" id="{DB5FE698-B296-A978-605C-1F9AAF31A92B}"/>
              </a:ext>
            </a:extLst>
          </p:cNvPr>
          <p:cNvPicPr>
            <a:picLocks noChangeAspect="1"/>
          </p:cNvPicPr>
          <p:nvPr/>
        </p:nvPicPr>
        <p:blipFill>
          <a:blip r:embed="rId5"/>
          <a:stretch>
            <a:fillRect/>
          </a:stretch>
        </p:blipFill>
        <p:spPr>
          <a:xfrm>
            <a:off x="3186006" y="3128732"/>
            <a:ext cx="1304315" cy="1000137"/>
          </a:xfrm>
          <a:prstGeom prst="rect">
            <a:avLst/>
          </a:prstGeom>
        </p:spPr>
      </p:pic>
    </p:spTree>
    <p:extLst>
      <p:ext uri="{BB962C8B-B14F-4D97-AF65-F5344CB8AC3E}">
        <p14:creationId xmlns:p14="http://schemas.microsoft.com/office/powerpoint/2010/main" val="2153138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1552967-D698-29F1-8B65-9FA428D7A6B3}"/>
              </a:ext>
            </a:extLst>
          </p:cNvPr>
          <p:cNvPicPr>
            <a:picLocks noGrp="1" noChangeAspect="1"/>
          </p:cNvPicPr>
          <p:nvPr>
            <p:ph sz="half" idx="1"/>
          </p:nvPr>
        </p:nvPicPr>
        <p:blipFill rotWithShape="1">
          <a:blip r:embed="rId2"/>
          <a:srcRect l="31878" t="29046" r="33100"/>
          <a:stretch/>
        </p:blipFill>
        <p:spPr>
          <a:xfrm>
            <a:off x="2897945" y="254444"/>
            <a:ext cx="5631764" cy="6013898"/>
          </a:xfrm>
        </p:spPr>
      </p:pic>
    </p:spTree>
    <p:extLst>
      <p:ext uri="{BB962C8B-B14F-4D97-AF65-F5344CB8AC3E}">
        <p14:creationId xmlns:p14="http://schemas.microsoft.com/office/powerpoint/2010/main" val="285348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27C6192B-8C78-3B49-1CC1-9D50793B4720}"/>
              </a:ext>
            </a:extLst>
          </p:cNvPr>
          <p:cNvPicPr>
            <a:picLocks noGrp="1" noChangeAspect="1"/>
          </p:cNvPicPr>
          <p:nvPr>
            <p:ph sz="half" idx="1"/>
          </p:nvPr>
        </p:nvPicPr>
        <p:blipFill>
          <a:blip r:embed="rId2"/>
          <a:stretch>
            <a:fillRect/>
          </a:stretch>
        </p:blipFill>
        <p:spPr>
          <a:xfrm>
            <a:off x="304246" y="2266872"/>
            <a:ext cx="4549618" cy="2099824"/>
          </a:xfrm>
        </p:spPr>
      </p:pic>
      <p:sp>
        <p:nvSpPr>
          <p:cNvPr id="4" name="Marcador de contenido 3">
            <a:extLst>
              <a:ext uri="{FF2B5EF4-FFF2-40B4-BE49-F238E27FC236}">
                <a16:creationId xmlns:a16="http://schemas.microsoft.com/office/drawing/2014/main" id="{348AD96C-7BE7-E740-5332-32BF73461940}"/>
              </a:ext>
            </a:extLst>
          </p:cNvPr>
          <p:cNvSpPr>
            <a:spLocks noGrp="1"/>
          </p:cNvSpPr>
          <p:nvPr>
            <p:ph sz="half" idx="2"/>
          </p:nvPr>
        </p:nvSpPr>
        <p:spPr>
          <a:xfrm>
            <a:off x="422030" y="517329"/>
            <a:ext cx="10228385" cy="2296209"/>
          </a:xfrm>
        </p:spPr>
        <p:txBody>
          <a:bodyPr>
            <a:normAutofit/>
          </a:bodyPr>
          <a:lstStyle/>
          <a:p>
            <a:pPr marL="0" indent="0" algn="just">
              <a:buNone/>
            </a:pPr>
            <a:r>
              <a:rPr lang="es-MX" sz="2400" dirty="0" err="1"/>
              <a:t>Ej</a:t>
            </a:r>
            <a:r>
              <a:rPr lang="es-MX" sz="2400" dirty="0"/>
              <a:t>  Supongamos que el </a:t>
            </a:r>
            <a:r>
              <a:rPr lang="es-MX" sz="2400" dirty="0" err="1"/>
              <a:t>nº</a:t>
            </a:r>
            <a:r>
              <a:rPr lang="es-MX" sz="2400" dirty="0"/>
              <a:t> de barriles de petróleo que produce un pozo al día es una </a:t>
            </a:r>
            <a:r>
              <a:rPr lang="es-MX" sz="2400" dirty="0" err="1"/>
              <a:t>v.a.</a:t>
            </a:r>
            <a:r>
              <a:rPr lang="es-MX" sz="2400" dirty="0"/>
              <a:t> con distribución no especificada. Si se observa la producción en 64 días y se sabe que la desviación típica del </a:t>
            </a:r>
            <a:r>
              <a:rPr lang="es-MX" sz="2400" dirty="0" err="1"/>
              <a:t>nº</a:t>
            </a:r>
            <a:r>
              <a:rPr lang="es-MX" sz="2400" dirty="0"/>
              <a:t> de barriles por día es 16, obtener la probabilidad de que la media muestral se encuentre a no más de 4 barriles del verdadero valor de la producción media diaria</a:t>
            </a:r>
            <a:endParaRPr lang="es-NI" sz="2400" dirty="0"/>
          </a:p>
        </p:txBody>
      </p:sp>
      <p:pic>
        <p:nvPicPr>
          <p:cNvPr id="8" name="Imagen 7">
            <a:extLst>
              <a:ext uri="{FF2B5EF4-FFF2-40B4-BE49-F238E27FC236}">
                <a16:creationId xmlns:a16="http://schemas.microsoft.com/office/drawing/2014/main" id="{9D90E133-74B1-E7A0-6DEA-00EF38747C8C}"/>
              </a:ext>
            </a:extLst>
          </p:cNvPr>
          <p:cNvPicPr>
            <a:picLocks noChangeAspect="1"/>
          </p:cNvPicPr>
          <p:nvPr/>
        </p:nvPicPr>
        <p:blipFill>
          <a:blip r:embed="rId3"/>
          <a:stretch>
            <a:fillRect/>
          </a:stretch>
        </p:blipFill>
        <p:spPr>
          <a:xfrm>
            <a:off x="422030" y="4282984"/>
            <a:ext cx="3658111" cy="1505160"/>
          </a:xfrm>
          <a:prstGeom prst="rect">
            <a:avLst/>
          </a:prstGeom>
        </p:spPr>
      </p:pic>
      <p:pic>
        <p:nvPicPr>
          <p:cNvPr id="10" name="Imagen 9">
            <a:extLst>
              <a:ext uri="{FF2B5EF4-FFF2-40B4-BE49-F238E27FC236}">
                <a16:creationId xmlns:a16="http://schemas.microsoft.com/office/drawing/2014/main" id="{1FD6FFDF-ED3B-E4F4-2B02-7E661EB18DE5}"/>
              </a:ext>
            </a:extLst>
          </p:cNvPr>
          <p:cNvPicPr>
            <a:picLocks noChangeAspect="1"/>
          </p:cNvPicPr>
          <p:nvPr/>
        </p:nvPicPr>
        <p:blipFill>
          <a:blip r:embed="rId4"/>
          <a:stretch>
            <a:fillRect/>
          </a:stretch>
        </p:blipFill>
        <p:spPr>
          <a:xfrm>
            <a:off x="755452" y="5907712"/>
            <a:ext cx="3644223" cy="605630"/>
          </a:xfrm>
          <a:prstGeom prst="rect">
            <a:avLst/>
          </a:prstGeom>
        </p:spPr>
      </p:pic>
      <p:pic>
        <p:nvPicPr>
          <p:cNvPr id="12" name="Imagen 11">
            <a:extLst>
              <a:ext uri="{FF2B5EF4-FFF2-40B4-BE49-F238E27FC236}">
                <a16:creationId xmlns:a16="http://schemas.microsoft.com/office/drawing/2014/main" id="{84E9B4B1-233E-3F66-036B-5ED4797194D6}"/>
              </a:ext>
            </a:extLst>
          </p:cNvPr>
          <p:cNvPicPr>
            <a:picLocks noChangeAspect="1"/>
          </p:cNvPicPr>
          <p:nvPr/>
        </p:nvPicPr>
        <p:blipFill>
          <a:blip r:embed="rId5"/>
          <a:stretch>
            <a:fillRect/>
          </a:stretch>
        </p:blipFill>
        <p:spPr>
          <a:xfrm>
            <a:off x="6734442" y="2141971"/>
            <a:ext cx="4168020" cy="1348147"/>
          </a:xfrm>
          <a:prstGeom prst="rect">
            <a:avLst/>
          </a:prstGeom>
        </p:spPr>
      </p:pic>
      <p:pic>
        <p:nvPicPr>
          <p:cNvPr id="14" name="Imagen 13">
            <a:extLst>
              <a:ext uri="{FF2B5EF4-FFF2-40B4-BE49-F238E27FC236}">
                <a16:creationId xmlns:a16="http://schemas.microsoft.com/office/drawing/2014/main" id="{E7EF3BEC-AD8B-EDBD-AA68-168AB74BAA5B}"/>
              </a:ext>
            </a:extLst>
          </p:cNvPr>
          <p:cNvPicPr>
            <a:picLocks noChangeAspect="1"/>
          </p:cNvPicPr>
          <p:nvPr/>
        </p:nvPicPr>
        <p:blipFill>
          <a:blip r:embed="rId6"/>
          <a:stretch>
            <a:fillRect/>
          </a:stretch>
        </p:blipFill>
        <p:spPr>
          <a:xfrm>
            <a:off x="6852346" y="3490118"/>
            <a:ext cx="4549617" cy="2937095"/>
          </a:xfrm>
          <a:prstGeom prst="rect">
            <a:avLst/>
          </a:prstGeom>
        </p:spPr>
      </p:pic>
    </p:spTree>
    <p:extLst>
      <p:ext uri="{BB962C8B-B14F-4D97-AF65-F5344CB8AC3E}">
        <p14:creationId xmlns:p14="http://schemas.microsoft.com/office/powerpoint/2010/main" val="317728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5CD21B3-959D-377A-7C0E-E7663612F89E}"/>
              </a:ext>
            </a:extLst>
          </p:cNvPr>
          <p:cNvPicPr>
            <a:picLocks noChangeAspect="1"/>
          </p:cNvPicPr>
          <p:nvPr/>
        </p:nvPicPr>
        <p:blipFill rotWithShape="1">
          <a:blip r:embed="rId2"/>
          <a:srcRect l="22500" t="56622" r="24192" b="18405"/>
          <a:stretch/>
        </p:blipFill>
        <p:spPr>
          <a:xfrm>
            <a:off x="267288" y="336434"/>
            <a:ext cx="6499274" cy="1604799"/>
          </a:xfrm>
          <a:prstGeom prst="rect">
            <a:avLst/>
          </a:prstGeom>
        </p:spPr>
      </p:pic>
      <p:pic>
        <p:nvPicPr>
          <p:cNvPr id="12" name="Imagen 11">
            <a:extLst>
              <a:ext uri="{FF2B5EF4-FFF2-40B4-BE49-F238E27FC236}">
                <a16:creationId xmlns:a16="http://schemas.microsoft.com/office/drawing/2014/main" id="{0480B45B-F483-A23C-A9C3-2C849853A7BF}"/>
              </a:ext>
            </a:extLst>
          </p:cNvPr>
          <p:cNvPicPr>
            <a:picLocks noChangeAspect="1"/>
          </p:cNvPicPr>
          <p:nvPr/>
        </p:nvPicPr>
        <p:blipFill rotWithShape="1">
          <a:blip r:embed="rId3"/>
          <a:srcRect l="4520" t="12939" r="3894" b="15552"/>
          <a:stretch/>
        </p:blipFill>
        <p:spPr>
          <a:xfrm>
            <a:off x="351693" y="2138289"/>
            <a:ext cx="7412660" cy="3035105"/>
          </a:xfrm>
          <a:prstGeom prst="rect">
            <a:avLst/>
          </a:prstGeom>
        </p:spPr>
      </p:pic>
      <p:pic>
        <p:nvPicPr>
          <p:cNvPr id="13" name="Imagen 12">
            <a:extLst>
              <a:ext uri="{FF2B5EF4-FFF2-40B4-BE49-F238E27FC236}">
                <a16:creationId xmlns:a16="http://schemas.microsoft.com/office/drawing/2014/main" id="{BCD17465-83A1-BB40-46BB-E0748FABD739}"/>
              </a:ext>
            </a:extLst>
          </p:cNvPr>
          <p:cNvPicPr>
            <a:picLocks noChangeAspect="1"/>
          </p:cNvPicPr>
          <p:nvPr/>
        </p:nvPicPr>
        <p:blipFill rotWithShape="1">
          <a:blip r:embed="rId4"/>
          <a:srcRect t="12725" b="50000"/>
          <a:stretch/>
        </p:blipFill>
        <p:spPr>
          <a:xfrm>
            <a:off x="7216882" y="196056"/>
            <a:ext cx="2586117" cy="1417321"/>
          </a:xfrm>
          <a:prstGeom prst="rect">
            <a:avLst/>
          </a:prstGeom>
        </p:spPr>
      </p:pic>
      <p:pic>
        <p:nvPicPr>
          <p:cNvPr id="1028" name="Picture 4" descr="ESTIMACIÓN&#10;Una estimación estadística&#10;es un proceso mediante el&#10;que establecemos que valor&#10;debe tener un parámetro se-&#10;gún deducciones que reali-&#10;zamos.&#10;Estimar es establecer conclu&#10;siones sobre características&#10;poblacionales a partir de re-&#10;sultados muestrales.&#10;DEFINICIONES&#10; ">
            <a:extLst>
              <a:ext uri="{FF2B5EF4-FFF2-40B4-BE49-F238E27FC236}">
                <a16:creationId xmlns:a16="http://schemas.microsoft.com/office/drawing/2014/main" id="{BA40D21A-889A-EAA4-CD69-10DAE9352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770" y="1613377"/>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a:extLst>
              <a:ext uri="{FF2B5EF4-FFF2-40B4-BE49-F238E27FC236}">
                <a16:creationId xmlns:a16="http://schemas.microsoft.com/office/drawing/2014/main" id="{A8F4CDC2-CAD0-1DB7-35CA-19B0872AFE4C}"/>
              </a:ext>
            </a:extLst>
          </p:cNvPr>
          <p:cNvPicPr>
            <a:picLocks noChangeAspect="1"/>
          </p:cNvPicPr>
          <p:nvPr/>
        </p:nvPicPr>
        <p:blipFill rotWithShape="1">
          <a:blip r:embed="rId6"/>
          <a:srcRect l="29423" t="40860" r="18077" b="9010"/>
          <a:stretch/>
        </p:blipFill>
        <p:spPr>
          <a:xfrm>
            <a:off x="8849724" y="4192172"/>
            <a:ext cx="3018717" cy="1519310"/>
          </a:xfrm>
          <a:prstGeom prst="rect">
            <a:avLst/>
          </a:prstGeom>
        </p:spPr>
      </p:pic>
      <p:sp>
        <p:nvSpPr>
          <p:cNvPr id="16" name="CuadroTexto 15">
            <a:extLst>
              <a:ext uri="{FF2B5EF4-FFF2-40B4-BE49-F238E27FC236}">
                <a16:creationId xmlns:a16="http://schemas.microsoft.com/office/drawing/2014/main" id="{4CFBA5D1-E72F-ACF1-E455-9E3D7DFFA358}"/>
              </a:ext>
            </a:extLst>
          </p:cNvPr>
          <p:cNvSpPr txBox="1"/>
          <p:nvPr/>
        </p:nvSpPr>
        <p:spPr>
          <a:xfrm>
            <a:off x="8974589" y="5848045"/>
            <a:ext cx="2390362" cy="369332"/>
          </a:xfrm>
          <a:prstGeom prst="rect">
            <a:avLst/>
          </a:prstGeom>
          <a:noFill/>
        </p:spPr>
        <p:txBody>
          <a:bodyPr wrap="square" rtlCol="0">
            <a:spAutoFit/>
          </a:bodyPr>
          <a:lstStyle/>
          <a:p>
            <a:r>
              <a:rPr lang="es-NI" dirty="0"/>
              <a:t>Contraste de hipótesis</a:t>
            </a:r>
          </a:p>
        </p:txBody>
      </p:sp>
    </p:spTree>
    <p:extLst>
      <p:ext uri="{BB962C8B-B14F-4D97-AF65-F5344CB8AC3E}">
        <p14:creationId xmlns:p14="http://schemas.microsoft.com/office/powerpoint/2010/main" val="1851860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D1CACB0-ED08-84EA-0ACB-266105EA7BDF}"/>
              </a:ext>
            </a:extLst>
          </p:cNvPr>
          <p:cNvPicPr>
            <a:picLocks noChangeAspect="1"/>
          </p:cNvPicPr>
          <p:nvPr/>
        </p:nvPicPr>
        <p:blipFill rotWithShape="1">
          <a:blip r:embed="rId2"/>
          <a:srcRect l="35476" t="30745" r="36310" b="10983"/>
          <a:stretch/>
        </p:blipFill>
        <p:spPr>
          <a:xfrm>
            <a:off x="3410858" y="194701"/>
            <a:ext cx="5660571" cy="6162141"/>
          </a:xfrm>
          <a:prstGeom prst="rect">
            <a:avLst/>
          </a:prstGeom>
        </p:spPr>
      </p:pic>
    </p:spTree>
    <p:extLst>
      <p:ext uri="{BB962C8B-B14F-4D97-AF65-F5344CB8AC3E}">
        <p14:creationId xmlns:p14="http://schemas.microsoft.com/office/powerpoint/2010/main" val="165589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672D447-52AD-3005-1444-2D3C95EB5D4D}"/>
              </a:ext>
            </a:extLst>
          </p:cNvPr>
          <p:cNvSpPr>
            <a:spLocks noGrp="1"/>
          </p:cNvSpPr>
          <p:nvPr>
            <p:ph sz="half" idx="1"/>
          </p:nvPr>
        </p:nvSpPr>
        <p:spPr>
          <a:xfrm>
            <a:off x="838200" y="1132114"/>
            <a:ext cx="5181600" cy="5044849"/>
          </a:xfrm>
        </p:spPr>
        <p:txBody>
          <a:bodyPr>
            <a:normAutofit/>
          </a:bodyPr>
          <a:lstStyle/>
          <a:p>
            <a:pPr algn="just"/>
            <a:r>
              <a:rPr lang="es-MX" b="1" dirty="0"/>
              <a:t>Población: </a:t>
            </a:r>
            <a:r>
              <a:rPr lang="es-MX" dirty="0"/>
              <a:t>“Conjunto de elementos en los que se observa alguna característica común”</a:t>
            </a:r>
          </a:p>
          <a:p>
            <a:pPr algn="just"/>
            <a:r>
              <a:rPr lang="es-MX" b="1" dirty="0"/>
              <a:t>Observaciones: </a:t>
            </a:r>
            <a:r>
              <a:rPr lang="es-MX" dirty="0"/>
              <a:t>“Valores que toma la característica observada en cada elemento de la población” </a:t>
            </a:r>
          </a:p>
          <a:p>
            <a:pPr algn="just"/>
            <a:r>
              <a:rPr lang="es-MX" b="1" dirty="0"/>
              <a:t>Parámetro: </a:t>
            </a:r>
            <a:r>
              <a:rPr lang="es-MX" dirty="0"/>
              <a:t>“Característica numérica que describe una variable observada en la población” </a:t>
            </a:r>
            <a:endParaRPr lang="es-NI" dirty="0"/>
          </a:p>
        </p:txBody>
      </p:sp>
      <p:sp>
        <p:nvSpPr>
          <p:cNvPr id="4" name="Marcador de contenido 3">
            <a:extLst>
              <a:ext uri="{FF2B5EF4-FFF2-40B4-BE49-F238E27FC236}">
                <a16:creationId xmlns:a16="http://schemas.microsoft.com/office/drawing/2014/main" id="{CC4F0E0C-0209-798C-2A50-0C90CE3EDB4F}"/>
              </a:ext>
            </a:extLst>
          </p:cNvPr>
          <p:cNvSpPr>
            <a:spLocks noGrp="1"/>
          </p:cNvSpPr>
          <p:nvPr>
            <p:ph sz="half" idx="2"/>
          </p:nvPr>
        </p:nvSpPr>
        <p:spPr>
          <a:xfrm>
            <a:off x="6172200" y="1233714"/>
            <a:ext cx="5181600" cy="4943249"/>
          </a:xfrm>
        </p:spPr>
        <p:txBody>
          <a:bodyPr>
            <a:normAutofit/>
          </a:bodyPr>
          <a:lstStyle/>
          <a:p>
            <a:pPr algn="just"/>
            <a:r>
              <a:rPr lang="es-MX" b="1" dirty="0"/>
              <a:t>Muestra: </a:t>
            </a:r>
            <a:r>
              <a:rPr lang="es-MX" dirty="0"/>
              <a:t>“Conjunto de unidades representativas de una población” </a:t>
            </a:r>
          </a:p>
          <a:p>
            <a:pPr algn="just"/>
            <a:r>
              <a:rPr lang="es-MX" b="1" dirty="0"/>
              <a:t>Estadístico: </a:t>
            </a:r>
            <a:r>
              <a:rPr lang="es-MX" dirty="0"/>
              <a:t>“Función de los valores de la muestra”</a:t>
            </a:r>
            <a:endParaRPr lang="es-NI" dirty="0"/>
          </a:p>
        </p:txBody>
      </p:sp>
    </p:spTree>
    <p:extLst>
      <p:ext uri="{BB962C8B-B14F-4D97-AF65-F5344CB8AC3E}">
        <p14:creationId xmlns:p14="http://schemas.microsoft.com/office/powerpoint/2010/main" val="324447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132429E-E599-8275-8934-C99A6A7BFCAB}"/>
              </a:ext>
            </a:extLst>
          </p:cNvPr>
          <p:cNvSpPr>
            <a:spLocks noGrp="1"/>
          </p:cNvSpPr>
          <p:nvPr>
            <p:ph sz="half" idx="1"/>
          </p:nvPr>
        </p:nvSpPr>
        <p:spPr>
          <a:xfrm>
            <a:off x="314179" y="381360"/>
            <a:ext cx="5181600" cy="1874177"/>
          </a:xfrm>
        </p:spPr>
        <p:txBody>
          <a:bodyPr/>
          <a:lstStyle/>
          <a:p>
            <a:pPr algn="just"/>
            <a:r>
              <a:rPr lang="es-MX" sz="2400" b="1" dirty="0"/>
              <a:t>La muestra </a:t>
            </a:r>
            <a:r>
              <a:rPr lang="es-MX" sz="2400" dirty="0"/>
              <a:t>debe ser </a:t>
            </a:r>
            <a:r>
              <a:rPr lang="es-MX" sz="2400" u="sng" dirty="0"/>
              <a:t>representativa </a:t>
            </a:r>
            <a:r>
              <a:rPr lang="es-MX" sz="2400" dirty="0"/>
              <a:t>de la población para extraer conclusiones validas sobre esta población.</a:t>
            </a:r>
          </a:p>
          <a:p>
            <a:pPr algn="just"/>
            <a:endParaRPr lang="es-MX" dirty="0"/>
          </a:p>
          <a:p>
            <a:pPr algn="just"/>
            <a:endParaRPr lang="es-MX" dirty="0"/>
          </a:p>
          <a:p>
            <a:pPr marL="0" indent="0" algn="just">
              <a:buNone/>
            </a:pPr>
            <a:endParaRPr lang="es-MX" dirty="0"/>
          </a:p>
          <a:p>
            <a:pPr algn="just"/>
            <a:endParaRPr lang="es-NI" dirty="0"/>
          </a:p>
        </p:txBody>
      </p:sp>
      <p:sp>
        <p:nvSpPr>
          <p:cNvPr id="7" name="CuadroTexto 6">
            <a:extLst>
              <a:ext uri="{FF2B5EF4-FFF2-40B4-BE49-F238E27FC236}">
                <a16:creationId xmlns:a16="http://schemas.microsoft.com/office/drawing/2014/main" id="{68B6260E-EB05-0C37-3DC4-9737059A9FB9}"/>
              </a:ext>
            </a:extLst>
          </p:cNvPr>
          <p:cNvSpPr txBox="1"/>
          <p:nvPr/>
        </p:nvSpPr>
        <p:spPr>
          <a:xfrm>
            <a:off x="8264324" y="5190978"/>
            <a:ext cx="3341522" cy="369332"/>
          </a:xfrm>
          <a:prstGeom prst="rect">
            <a:avLst/>
          </a:prstGeom>
          <a:noFill/>
        </p:spPr>
        <p:txBody>
          <a:bodyPr wrap="square">
            <a:spAutoFit/>
          </a:bodyPr>
          <a:lstStyle/>
          <a:p>
            <a:r>
              <a:rPr lang="es-MX" dirty="0"/>
              <a:t>La muestra debe </a:t>
            </a:r>
            <a:r>
              <a:rPr lang="es-MX" b="1" u="sng" dirty="0"/>
              <a:t>ser aleatoria</a:t>
            </a:r>
            <a:endParaRPr lang="es-NI" dirty="0"/>
          </a:p>
        </p:txBody>
      </p:sp>
      <p:pic>
        <p:nvPicPr>
          <p:cNvPr id="10" name="Imagen 9">
            <a:extLst>
              <a:ext uri="{FF2B5EF4-FFF2-40B4-BE49-F238E27FC236}">
                <a16:creationId xmlns:a16="http://schemas.microsoft.com/office/drawing/2014/main" id="{E1A135F7-F28B-4F32-FF2D-6BFE7BA524C4}"/>
              </a:ext>
            </a:extLst>
          </p:cNvPr>
          <p:cNvPicPr>
            <a:picLocks noChangeAspect="1"/>
          </p:cNvPicPr>
          <p:nvPr/>
        </p:nvPicPr>
        <p:blipFill rotWithShape="1">
          <a:blip r:embed="rId2"/>
          <a:srcRect r="5342" b="3940"/>
          <a:stretch/>
        </p:blipFill>
        <p:spPr>
          <a:xfrm>
            <a:off x="2979716" y="1547366"/>
            <a:ext cx="4399970" cy="5001941"/>
          </a:xfrm>
          <a:prstGeom prst="rect">
            <a:avLst/>
          </a:prstGeom>
        </p:spPr>
      </p:pic>
      <p:pic>
        <p:nvPicPr>
          <p:cNvPr id="9" name="Imagen 8">
            <a:extLst>
              <a:ext uri="{FF2B5EF4-FFF2-40B4-BE49-F238E27FC236}">
                <a16:creationId xmlns:a16="http://schemas.microsoft.com/office/drawing/2014/main" id="{21A17C29-FCCA-C30A-7A43-59626C4E3AC7}"/>
              </a:ext>
            </a:extLst>
          </p:cNvPr>
          <p:cNvPicPr>
            <a:picLocks noChangeAspect="1"/>
          </p:cNvPicPr>
          <p:nvPr/>
        </p:nvPicPr>
        <p:blipFill rotWithShape="1">
          <a:blip r:embed="rId3"/>
          <a:srcRect l="24115" t="20827" r="23258" b="28596"/>
          <a:stretch/>
        </p:blipFill>
        <p:spPr>
          <a:xfrm>
            <a:off x="7012300" y="921243"/>
            <a:ext cx="4762358" cy="2314326"/>
          </a:xfrm>
          <a:prstGeom prst="rect">
            <a:avLst/>
          </a:prstGeom>
        </p:spPr>
      </p:pic>
    </p:spTree>
    <p:extLst>
      <p:ext uri="{BB962C8B-B14F-4D97-AF65-F5344CB8AC3E}">
        <p14:creationId xmlns:p14="http://schemas.microsoft.com/office/powerpoint/2010/main" val="166909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A15D26E-D3CB-3923-5F9D-5523424F3A0A}"/>
              </a:ext>
            </a:extLst>
          </p:cNvPr>
          <p:cNvSpPr>
            <a:spLocks noGrp="1"/>
          </p:cNvSpPr>
          <p:nvPr>
            <p:ph sz="half" idx="1"/>
          </p:nvPr>
        </p:nvSpPr>
        <p:spPr>
          <a:xfrm>
            <a:off x="838200" y="1139483"/>
            <a:ext cx="5181600" cy="5037480"/>
          </a:xfrm>
        </p:spPr>
        <p:txBody>
          <a:bodyPr>
            <a:normAutofit fontScale="70000" lnSpcReduction="20000"/>
          </a:bodyPr>
          <a:lstStyle/>
          <a:p>
            <a:pPr marL="0" indent="0" algn="just">
              <a:buNone/>
            </a:pPr>
            <a:r>
              <a:rPr lang="es-MX" b="0" i="0" dirty="0">
                <a:effectLst/>
                <a:highlight>
                  <a:srgbClr val="FAFAFA"/>
                </a:highlight>
                <a:latin typeface="Arial" panose="020B0604020202020204" pitchFamily="34" charset="0"/>
              </a:rPr>
              <a:t>El tamaño que tiene una población es un factor de suma importancia en el proceso de investigación estadística, y este tamaño vienen dado por el número de elementos que constituyen la población, según el número de elementos la población puede ser finita o infinita. </a:t>
            </a:r>
          </a:p>
          <a:p>
            <a:pPr algn="just"/>
            <a:r>
              <a:rPr lang="es-MX" b="1" i="0" dirty="0">
                <a:effectLst/>
                <a:highlight>
                  <a:srgbClr val="FFFFFF"/>
                </a:highlight>
                <a:latin typeface="Arial" panose="020B0604020202020204" pitchFamily="34" charset="0"/>
              </a:rPr>
              <a:t>*Población finita</a:t>
            </a:r>
            <a:endParaRPr lang="es-MX" b="0" i="0" dirty="0">
              <a:effectLst/>
              <a:highlight>
                <a:srgbClr val="FFFFFF"/>
              </a:highlight>
              <a:latin typeface="Arial" panose="020B0604020202020204" pitchFamily="34" charset="0"/>
            </a:endParaRPr>
          </a:p>
          <a:p>
            <a:pPr marL="0" indent="0" algn="just">
              <a:buNone/>
            </a:pPr>
            <a:r>
              <a:rPr lang="es-MX" b="0" i="0" dirty="0">
                <a:effectLst/>
                <a:highlight>
                  <a:srgbClr val="FFFFFF"/>
                </a:highlight>
                <a:latin typeface="Arial" panose="020B0604020202020204" pitchFamily="34" charset="0"/>
              </a:rPr>
              <a:t>Es aquella cuyo elemento en su totalidad son identificables por el investigador. Ejemplo </a:t>
            </a:r>
            <a:r>
              <a:rPr lang="es-MX" b="0" i="0" dirty="0">
                <a:effectLst/>
                <a:highlight>
                  <a:srgbClr val="FAFAFA"/>
                </a:highlight>
                <a:latin typeface="Arial" panose="020B0604020202020204" pitchFamily="34" charset="0"/>
              </a:rPr>
              <a:t>el número de estudiante del Núcleo San Carlos de la Universidad Nacional Experimental Simón Rodríguez.</a:t>
            </a:r>
            <a:endParaRPr lang="es-MX" b="0" i="0" dirty="0">
              <a:effectLst/>
              <a:highlight>
                <a:srgbClr val="FFFFFF"/>
              </a:highlight>
              <a:latin typeface="Arial" panose="020B0604020202020204" pitchFamily="34" charset="0"/>
            </a:endParaRPr>
          </a:p>
          <a:p>
            <a:pPr algn="just"/>
            <a:r>
              <a:rPr lang="es-MX" b="1" i="0" dirty="0">
                <a:effectLst/>
                <a:highlight>
                  <a:srgbClr val="FFFFFF"/>
                </a:highlight>
                <a:latin typeface="Arial" panose="020B0604020202020204" pitchFamily="34" charset="0"/>
              </a:rPr>
              <a:t>*Población Infinita</a:t>
            </a:r>
            <a:endParaRPr lang="es-MX" b="0" i="0" dirty="0">
              <a:effectLst/>
              <a:highlight>
                <a:srgbClr val="FFFFFF"/>
              </a:highlight>
              <a:latin typeface="Arial" panose="020B0604020202020204" pitchFamily="34" charset="0"/>
            </a:endParaRPr>
          </a:p>
          <a:p>
            <a:pPr marL="0" indent="0" algn="just">
              <a:buNone/>
            </a:pPr>
            <a:r>
              <a:rPr lang="es-MX" b="0" i="0" dirty="0">
                <a:effectLst/>
                <a:highlight>
                  <a:srgbClr val="FFFFFF"/>
                </a:highlight>
                <a:latin typeface="Arial" panose="020B0604020202020204" pitchFamily="34" charset="0"/>
              </a:rPr>
              <a:t>Es aquella cuyos elementos es imposible tener un </a:t>
            </a:r>
            <a:r>
              <a:rPr lang="es-MX" b="0" i="0" u="none" strike="noStrike" dirty="0">
                <a:effectLst/>
                <a:highlight>
                  <a:srgbClr val="FFFFFF"/>
                </a:highlight>
                <a:latin typeface="Arial" panose="020B0604020202020204" pitchFamily="34" charset="0"/>
                <a:hlinkClick r:id="rId2">
                  <a:extLst>
                    <a:ext uri="{A12FA001-AC4F-418D-AE19-62706E023703}">
                      <ahyp:hlinkClr xmlns:ahyp="http://schemas.microsoft.com/office/drawing/2018/hyperlinkcolor" val="tx"/>
                    </a:ext>
                  </a:extLst>
                </a:hlinkClick>
              </a:rPr>
              <a:t>registro</a:t>
            </a:r>
            <a:r>
              <a:rPr lang="es-MX" b="0" i="0" dirty="0">
                <a:effectLst/>
                <a:highlight>
                  <a:srgbClr val="FFFFFF"/>
                </a:highlight>
                <a:latin typeface="Arial" panose="020B0604020202020204" pitchFamily="34" charset="0"/>
              </a:rPr>
              <a:t> identificable.</a:t>
            </a:r>
            <a:r>
              <a:rPr lang="es-MX" b="0" i="0" dirty="0">
                <a:effectLst/>
                <a:highlight>
                  <a:srgbClr val="FAFAFA"/>
                </a:highlight>
                <a:latin typeface="Arial" panose="020B0604020202020204" pitchFamily="34" charset="0"/>
              </a:rPr>
              <a:t> Por ejemplo; el conjunto de todos los números positivos.</a:t>
            </a:r>
            <a:endParaRPr lang="es-MX" b="0" i="0" dirty="0">
              <a:effectLst/>
              <a:highlight>
                <a:srgbClr val="FFFFFF"/>
              </a:highlight>
              <a:latin typeface="Arial" panose="020B0604020202020204" pitchFamily="34" charset="0"/>
            </a:endParaRPr>
          </a:p>
          <a:p>
            <a:pPr algn="just"/>
            <a:endParaRPr lang="es-NI" dirty="0"/>
          </a:p>
        </p:txBody>
      </p:sp>
      <p:pic>
        <p:nvPicPr>
          <p:cNvPr id="5" name="Imagen 4">
            <a:extLst>
              <a:ext uri="{FF2B5EF4-FFF2-40B4-BE49-F238E27FC236}">
                <a16:creationId xmlns:a16="http://schemas.microsoft.com/office/drawing/2014/main" id="{E9AF6583-271F-4B81-9BC6-84B898AD1FAD}"/>
              </a:ext>
            </a:extLst>
          </p:cNvPr>
          <p:cNvPicPr>
            <a:picLocks noChangeAspect="1"/>
          </p:cNvPicPr>
          <p:nvPr/>
        </p:nvPicPr>
        <p:blipFill rotWithShape="1">
          <a:blip r:embed="rId3"/>
          <a:srcRect l="28270" t="26546" r="30191" b="30256"/>
          <a:stretch/>
        </p:blipFill>
        <p:spPr>
          <a:xfrm>
            <a:off x="6527409" y="1581367"/>
            <a:ext cx="5064369" cy="2962497"/>
          </a:xfrm>
          <a:prstGeom prst="rect">
            <a:avLst/>
          </a:prstGeom>
        </p:spPr>
      </p:pic>
    </p:spTree>
    <p:extLst>
      <p:ext uri="{BB962C8B-B14F-4D97-AF65-F5344CB8AC3E}">
        <p14:creationId xmlns:p14="http://schemas.microsoft.com/office/powerpoint/2010/main" val="3189243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7FD65-D8C0-7567-9F43-EEBA91863731}"/>
              </a:ext>
            </a:extLst>
          </p:cNvPr>
          <p:cNvSpPr>
            <a:spLocks noGrp="1"/>
          </p:cNvSpPr>
          <p:nvPr>
            <p:ph type="title"/>
          </p:nvPr>
        </p:nvSpPr>
        <p:spPr/>
        <p:txBody>
          <a:bodyPr>
            <a:normAutofit/>
          </a:bodyPr>
          <a:lstStyle/>
          <a:p>
            <a:pPr algn="just"/>
            <a:r>
              <a:rPr lang="es-MX" sz="3600" b="1" dirty="0"/>
              <a:t>Concepto de estadístico y distribución muestral</a:t>
            </a:r>
            <a:endParaRPr lang="es-NI" sz="3600" b="1" dirty="0"/>
          </a:p>
        </p:txBody>
      </p:sp>
      <p:sp>
        <p:nvSpPr>
          <p:cNvPr id="8" name="Marcador de contenido 7">
            <a:extLst>
              <a:ext uri="{FF2B5EF4-FFF2-40B4-BE49-F238E27FC236}">
                <a16:creationId xmlns:a16="http://schemas.microsoft.com/office/drawing/2014/main" id="{41A528BA-B180-A2EF-6A73-C5EFC6951644}"/>
              </a:ext>
            </a:extLst>
          </p:cNvPr>
          <p:cNvSpPr>
            <a:spLocks noGrp="1"/>
          </p:cNvSpPr>
          <p:nvPr>
            <p:ph sz="half" idx="1"/>
          </p:nvPr>
        </p:nvSpPr>
        <p:spPr>
          <a:xfrm>
            <a:off x="7160455" y="1414077"/>
            <a:ext cx="5031544" cy="2366547"/>
          </a:xfrm>
        </p:spPr>
        <p:txBody>
          <a:bodyPr>
            <a:normAutofit/>
          </a:bodyPr>
          <a:lstStyle/>
          <a:p>
            <a:pPr algn="just"/>
            <a:r>
              <a:rPr lang="es-MX" sz="2000" dirty="0"/>
              <a:t>En un instituto se quiere realizar un estudio sobre el nivel de colesterol de los alumnos. Para ello, se decide extraer una muestra aleatoria simple de tamaño 10</a:t>
            </a:r>
            <a:endParaRPr lang="es-NI" sz="2000" dirty="0"/>
          </a:p>
        </p:txBody>
      </p:sp>
      <p:sp>
        <p:nvSpPr>
          <p:cNvPr id="10" name="CuadroTexto 9">
            <a:extLst>
              <a:ext uri="{FF2B5EF4-FFF2-40B4-BE49-F238E27FC236}">
                <a16:creationId xmlns:a16="http://schemas.microsoft.com/office/drawing/2014/main" id="{8A8F2A26-23A2-05BF-E16C-584CC31257CB}"/>
              </a:ext>
            </a:extLst>
          </p:cNvPr>
          <p:cNvSpPr txBox="1"/>
          <p:nvPr/>
        </p:nvSpPr>
        <p:spPr>
          <a:xfrm>
            <a:off x="1459523" y="1321356"/>
            <a:ext cx="3801794" cy="400110"/>
          </a:xfrm>
          <a:prstGeom prst="rect">
            <a:avLst/>
          </a:prstGeom>
          <a:noFill/>
        </p:spPr>
        <p:txBody>
          <a:bodyPr wrap="square">
            <a:spAutoFit/>
          </a:bodyPr>
          <a:lstStyle/>
          <a:p>
            <a:r>
              <a:rPr lang="es-NI" sz="2000" b="1" dirty="0"/>
              <a:t>Ejemplo en poblaciones finitas</a:t>
            </a:r>
          </a:p>
        </p:txBody>
      </p:sp>
      <p:sp>
        <p:nvSpPr>
          <p:cNvPr id="12" name="Marcador de contenido 11">
            <a:extLst>
              <a:ext uri="{FF2B5EF4-FFF2-40B4-BE49-F238E27FC236}">
                <a16:creationId xmlns:a16="http://schemas.microsoft.com/office/drawing/2014/main" id="{5EDA9A61-A13D-ACC6-6090-7E8E83F7BB53}"/>
              </a:ext>
            </a:extLst>
          </p:cNvPr>
          <p:cNvSpPr>
            <a:spLocks noGrp="1"/>
          </p:cNvSpPr>
          <p:nvPr>
            <p:ph sz="half" idx="2"/>
          </p:nvPr>
        </p:nvSpPr>
        <p:spPr>
          <a:xfrm>
            <a:off x="305232" y="1871010"/>
            <a:ext cx="6110376" cy="2489616"/>
          </a:xfrm>
        </p:spPr>
        <p:txBody>
          <a:bodyPr>
            <a:normAutofit/>
          </a:bodyPr>
          <a:lstStyle/>
          <a:p>
            <a:pPr marL="0" indent="0" algn="just">
              <a:buNone/>
            </a:pPr>
            <a:r>
              <a:rPr lang="es-MX" sz="2000" dirty="0"/>
              <a:t>Población: Alumnos del instituto </a:t>
            </a:r>
          </a:p>
          <a:p>
            <a:pPr marL="0" indent="0" algn="just">
              <a:buNone/>
            </a:pPr>
            <a:r>
              <a:rPr lang="es-MX" sz="2000" dirty="0"/>
              <a:t>Variable aleatoria, X  --------- Nivel de colesterol  </a:t>
            </a:r>
          </a:p>
          <a:p>
            <a:pPr marL="0" indent="0" algn="just">
              <a:buNone/>
            </a:pPr>
            <a:r>
              <a:rPr lang="es-MX" sz="2000" dirty="0"/>
              <a:t>Muestra aleatoria simple, de tamaño 10</a:t>
            </a:r>
          </a:p>
          <a:p>
            <a:pPr marL="0" indent="0" algn="just">
              <a:buNone/>
            </a:pPr>
            <a:r>
              <a:rPr lang="es-MX" sz="2000" dirty="0"/>
              <a:t> Variables aleatorias X1, X2,....,X10</a:t>
            </a:r>
          </a:p>
          <a:p>
            <a:pPr marL="0" indent="0" algn="just">
              <a:buNone/>
            </a:pPr>
            <a:r>
              <a:rPr lang="es-MX" sz="2000" dirty="0"/>
              <a:t> Xi , nivel de colesterol del i-</a:t>
            </a:r>
            <a:r>
              <a:rPr lang="es-MX" sz="2000" dirty="0" err="1"/>
              <a:t>ésimo</a:t>
            </a:r>
            <a:r>
              <a:rPr lang="es-MX" sz="2000" dirty="0"/>
              <a:t> alumno seleccionado.</a:t>
            </a:r>
            <a:endParaRPr lang="es-NI" sz="2000" dirty="0"/>
          </a:p>
        </p:txBody>
      </p:sp>
      <p:sp>
        <p:nvSpPr>
          <p:cNvPr id="14" name="CuadroTexto 13">
            <a:extLst>
              <a:ext uri="{FF2B5EF4-FFF2-40B4-BE49-F238E27FC236}">
                <a16:creationId xmlns:a16="http://schemas.microsoft.com/office/drawing/2014/main" id="{3726627A-DE19-9376-6065-9210E040F58E}"/>
              </a:ext>
            </a:extLst>
          </p:cNvPr>
          <p:cNvSpPr txBox="1"/>
          <p:nvPr/>
        </p:nvSpPr>
        <p:spPr>
          <a:xfrm>
            <a:off x="305232" y="4110060"/>
            <a:ext cx="11254154" cy="1015663"/>
          </a:xfrm>
          <a:prstGeom prst="rect">
            <a:avLst/>
          </a:prstGeom>
          <a:noFill/>
        </p:spPr>
        <p:txBody>
          <a:bodyPr wrap="square">
            <a:spAutoFit/>
          </a:bodyPr>
          <a:lstStyle/>
          <a:p>
            <a:r>
              <a:rPr lang="es-MX" sz="2000" dirty="0"/>
              <a:t>Se seleccionan 10 alumnos y sus niveles de colesterol son: </a:t>
            </a:r>
            <a:r>
              <a:rPr lang="es-MX" sz="2000" b="1" dirty="0"/>
              <a:t>129, 170, 135, 140, 225, 163, 131, 203, 187, 149</a:t>
            </a:r>
          </a:p>
          <a:p>
            <a:r>
              <a:rPr lang="es-MX" sz="2000" dirty="0"/>
              <a:t>Valores observados de las variables aleatorias X1, X2,...., X10</a:t>
            </a:r>
          </a:p>
          <a:p>
            <a:endParaRPr lang="es-NI" sz="2000" b="1" dirty="0"/>
          </a:p>
        </p:txBody>
      </p:sp>
      <p:pic>
        <p:nvPicPr>
          <p:cNvPr id="16" name="Imagen 15">
            <a:extLst>
              <a:ext uri="{FF2B5EF4-FFF2-40B4-BE49-F238E27FC236}">
                <a16:creationId xmlns:a16="http://schemas.microsoft.com/office/drawing/2014/main" id="{3E56FEF7-D715-5F3D-2A97-305FFF28FACB}"/>
              </a:ext>
            </a:extLst>
          </p:cNvPr>
          <p:cNvPicPr>
            <a:picLocks noChangeAspect="1"/>
          </p:cNvPicPr>
          <p:nvPr/>
        </p:nvPicPr>
        <p:blipFill rotWithShape="1">
          <a:blip r:embed="rId2"/>
          <a:srcRect l="9044" t="77128" r="7514" b="12223"/>
          <a:stretch/>
        </p:blipFill>
        <p:spPr>
          <a:xfrm>
            <a:off x="3334783" y="5289452"/>
            <a:ext cx="6161650" cy="730222"/>
          </a:xfrm>
          <a:prstGeom prst="rect">
            <a:avLst/>
          </a:prstGeom>
        </p:spPr>
      </p:pic>
    </p:spTree>
    <p:extLst>
      <p:ext uri="{BB962C8B-B14F-4D97-AF65-F5344CB8AC3E}">
        <p14:creationId xmlns:p14="http://schemas.microsoft.com/office/powerpoint/2010/main" val="418254304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1666</TotalTime>
  <Words>1494</Words>
  <Application>Microsoft Office PowerPoint</Application>
  <PresentationFormat>Panorámica</PresentationFormat>
  <Paragraphs>114</Paragraphs>
  <Slides>32</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32</vt:i4>
      </vt:variant>
    </vt:vector>
  </HeadingPairs>
  <TitlesOfParts>
    <vt:vector size="38" baseType="lpstr">
      <vt:lpstr>Arial</vt:lpstr>
      <vt:lpstr>Calibri</vt:lpstr>
      <vt:lpstr>Calibri Light</vt:lpstr>
      <vt:lpstr>Cambria Math</vt:lpstr>
      <vt:lpstr>Tema de Office</vt:lpstr>
      <vt:lpstr>Hoja de cálculo de Microsoft Excel</vt:lpstr>
      <vt:lpstr>Estadística II</vt:lpstr>
      <vt:lpstr>Palabras claves</vt:lpstr>
      <vt:lpstr>Inferencia Estadística </vt:lpstr>
      <vt:lpstr>Presentación de PowerPoint</vt:lpstr>
      <vt:lpstr>Presentación de PowerPoint</vt:lpstr>
      <vt:lpstr>Presentación de PowerPoint</vt:lpstr>
      <vt:lpstr>Presentación de PowerPoint</vt:lpstr>
      <vt:lpstr>Presentación de PowerPoint</vt:lpstr>
      <vt:lpstr>Concepto de estadístico y distribución muestral</vt:lpstr>
      <vt:lpstr>Concepto de estadístico y distribución muestral</vt:lpstr>
      <vt:lpstr>Distribuciones asociadas al muestreo</vt:lpstr>
      <vt:lpstr>Distribución t de Student</vt:lpstr>
      <vt:lpstr>Distribución de estadísticos muestrales( D. de un estimador)</vt:lpstr>
      <vt:lpstr>Presentación de PowerPoint</vt:lpstr>
      <vt:lpstr>Presentación de PowerPoint</vt:lpstr>
      <vt:lpstr>Presentación de PowerPoint</vt:lpstr>
      <vt:lpstr>Presentación de PowerPoint</vt:lpstr>
      <vt:lpstr>Presentación de PowerPoint</vt:lpstr>
      <vt:lpstr>Presentación de PowerPoint</vt:lpstr>
      <vt:lpstr>Ejemplo en poblaciones infinitas</vt:lpstr>
      <vt:lpstr>Presentación de PowerPoint</vt:lpstr>
      <vt:lpstr>Propiedades de un estimador</vt:lpstr>
      <vt:lpstr>Presentación de PowerPoint</vt:lpstr>
      <vt:lpstr>Presentación de PowerPoint</vt:lpstr>
      <vt:lpstr>Presentación de PowerPoint</vt:lpstr>
      <vt:lpstr>Distribución de la media muestral de una población Normal</vt:lpstr>
      <vt:lpstr>Presentación de PowerPoint</vt:lpstr>
      <vt:lpstr>Ejemplo: Distribución de la media muestral Varianza poblacional conocida</vt:lpstr>
      <vt:lpstr>Presentación de PowerPoint</vt:lpstr>
      <vt:lpstr>Ejemplo: Distribución de la media muestral Varianza poblacional desconocida</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Gloria Cordero</dc:creator>
  <cp:lastModifiedBy>Adiac Leon Canales Matute</cp:lastModifiedBy>
  <cp:revision>36</cp:revision>
  <dcterms:created xsi:type="dcterms:W3CDTF">2019-03-11T22:56:21Z</dcterms:created>
  <dcterms:modified xsi:type="dcterms:W3CDTF">2024-08-26T16:43:20Z</dcterms:modified>
</cp:coreProperties>
</file>